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Libre Baskerville Bold" charset="1" panose="02000000000000000000"/>
      <p:regular r:id="rId28"/>
    </p:embeddedFont>
    <p:embeddedFont>
      <p:font typeface="Libre Baskerville" charset="1" panose="02000000000000000000"/>
      <p:regular r:id="rId29"/>
    </p:embeddedFont>
    <p:embeddedFont>
      <p:font typeface="Kitchakan Bold" charset="1" panose="00000000000000000000"/>
      <p:regular r:id="rId30"/>
    </p:embeddedFont>
    <p:embeddedFont>
      <p:font typeface="Poppins Bold" charset="1" panose="02000000000000000000"/>
      <p:regular r:id="rId31"/>
    </p:embeddedFont>
    <p:embeddedFont>
      <p:font typeface="Libre Baskerville Italics" charset="1" panose="02000000000000000000"/>
      <p:regular r:id="rId32"/>
    </p:embeddedFont>
    <p:embeddedFont>
      <p:font typeface="Antonio Bold" charset="1" panose="02000803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jpeg>
</file>

<file path=ppt/media/image33.jpe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 Id="rId3" Target="../media/image29.jpeg" Type="http://schemas.openxmlformats.org/officeDocument/2006/relationships/image"/><Relationship Id="rId4" Target="../media/image30.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image32.jpeg" Type="http://schemas.openxmlformats.org/officeDocument/2006/relationships/image"/><Relationship Id="rId4" Target="../media/image33.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 Id="rId6" Target="../media/image15.png" Type="http://schemas.openxmlformats.org/officeDocument/2006/relationships/image"/><Relationship Id="rId7" Target="../media/image1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0780696" y="6539953"/>
            <a:ext cx="11109843" cy="7494094"/>
          </a:xfrm>
          <a:custGeom>
            <a:avLst/>
            <a:gdLst/>
            <a:ahLst/>
            <a:cxnLst/>
            <a:rect r="r" b="b" t="t" l="l"/>
            <a:pathLst>
              <a:path h="7494094" w="11109843">
                <a:moveTo>
                  <a:pt x="0" y="0"/>
                </a:moveTo>
                <a:lnTo>
                  <a:pt x="11109842" y="0"/>
                </a:lnTo>
                <a:lnTo>
                  <a:pt x="11109842" y="7494094"/>
                </a:lnTo>
                <a:lnTo>
                  <a:pt x="0" y="74940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076909">
            <a:off x="-4770220" y="-4094631"/>
            <a:ext cx="9540441" cy="6435461"/>
          </a:xfrm>
          <a:custGeom>
            <a:avLst/>
            <a:gdLst/>
            <a:ahLst/>
            <a:cxnLst/>
            <a:rect r="r" b="b" t="t" l="l"/>
            <a:pathLst>
              <a:path h="6435461" w="9540441">
                <a:moveTo>
                  <a:pt x="0" y="0"/>
                </a:moveTo>
                <a:lnTo>
                  <a:pt x="9540440" y="0"/>
                </a:lnTo>
                <a:lnTo>
                  <a:pt x="9540440" y="6435461"/>
                </a:lnTo>
                <a:lnTo>
                  <a:pt x="0" y="64354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0" y="-291071"/>
            <a:ext cx="9709394" cy="10578071"/>
          </a:xfrm>
          <a:custGeom>
            <a:avLst/>
            <a:gdLst/>
            <a:ahLst/>
            <a:cxnLst/>
            <a:rect r="r" b="b" t="t" l="l"/>
            <a:pathLst>
              <a:path h="10578071" w="9709394">
                <a:moveTo>
                  <a:pt x="0" y="0"/>
                </a:moveTo>
                <a:lnTo>
                  <a:pt x="9709394" y="0"/>
                </a:lnTo>
                <a:lnTo>
                  <a:pt x="9709394" y="10578071"/>
                </a:lnTo>
                <a:lnTo>
                  <a:pt x="0" y="10578071"/>
                </a:lnTo>
                <a:lnTo>
                  <a:pt x="0" y="0"/>
                </a:lnTo>
                <a:close/>
              </a:path>
            </a:pathLst>
          </a:custGeom>
          <a:blipFill>
            <a:blip r:embed="rId6">
              <a:alphaModFix amt="86000"/>
            </a:blip>
            <a:stretch>
              <a:fillRect l="-5324" t="0" r="-3622" b="0"/>
            </a:stretch>
          </a:blipFill>
        </p:spPr>
      </p:sp>
      <p:sp>
        <p:nvSpPr>
          <p:cNvPr name="TextBox 5" id="5"/>
          <p:cNvSpPr txBox="true"/>
          <p:nvPr/>
        </p:nvSpPr>
        <p:spPr>
          <a:xfrm rot="0">
            <a:off x="8883385" y="2318785"/>
            <a:ext cx="10210252" cy="2679180"/>
          </a:xfrm>
          <a:prstGeom prst="rect">
            <a:avLst/>
          </a:prstGeom>
        </p:spPr>
        <p:txBody>
          <a:bodyPr anchor="t" rtlCol="false" tIns="0" lIns="0" bIns="0" rIns="0">
            <a:spAutoFit/>
          </a:bodyPr>
          <a:lstStyle/>
          <a:p>
            <a:pPr algn="ctr">
              <a:lnSpc>
                <a:spcPts val="10764"/>
              </a:lnSpc>
              <a:spcBef>
                <a:spcPct val="0"/>
              </a:spcBef>
            </a:pPr>
            <a:r>
              <a:rPr lang="en-US" sz="7800" spc="764">
                <a:solidFill>
                  <a:srgbClr val="0A092B"/>
                </a:solidFill>
                <a:latin typeface="Libre Baskerville Bold"/>
              </a:rPr>
              <a:t>Final P</a:t>
            </a:r>
            <a:r>
              <a:rPr lang="en-US" sz="7800" spc="764">
                <a:solidFill>
                  <a:srgbClr val="0A092B"/>
                </a:solidFill>
                <a:latin typeface="Libre Baskerville Bold"/>
              </a:rPr>
              <a:t>resentation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57188" y="-286903"/>
            <a:ext cx="19612189" cy="10860806"/>
          </a:xfrm>
          <a:custGeom>
            <a:avLst/>
            <a:gdLst/>
            <a:ahLst/>
            <a:cxnLst/>
            <a:rect r="r" b="b" t="t" l="l"/>
            <a:pathLst>
              <a:path h="10860806" w="19612189">
                <a:moveTo>
                  <a:pt x="0" y="0"/>
                </a:moveTo>
                <a:lnTo>
                  <a:pt x="19612188" y="0"/>
                </a:lnTo>
                <a:lnTo>
                  <a:pt x="19612188" y="10860806"/>
                </a:lnTo>
                <a:lnTo>
                  <a:pt x="0" y="10860806"/>
                </a:lnTo>
                <a:lnTo>
                  <a:pt x="0" y="0"/>
                </a:lnTo>
                <a:close/>
              </a:path>
            </a:pathLst>
          </a:custGeom>
          <a:blipFill>
            <a:blip r:embed="rId2"/>
            <a:stretch>
              <a:fillRect l="0" t="-8123" r="0" b="-8123"/>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591162" y="4235133"/>
            <a:ext cx="15668138" cy="0"/>
          </a:xfrm>
          <a:prstGeom prst="line">
            <a:avLst/>
          </a:prstGeom>
          <a:ln cap="rnd" w="19050">
            <a:solidFill>
              <a:srgbClr val="0A092B"/>
            </a:solidFill>
            <a:prstDash val="solid"/>
            <a:headEnd type="none" len="sm" w="sm"/>
            <a:tailEnd type="none" len="sm" w="sm"/>
          </a:ln>
        </p:spPr>
      </p:sp>
      <p:sp>
        <p:nvSpPr>
          <p:cNvPr name="AutoShape 3" id="3"/>
          <p:cNvSpPr/>
          <p:nvPr/>
        </p:nvSpPr>
        <p:spPr>
          <a:xfrm>
            <a:off x="1591162" y="7926140"/>
            <a:ext cx="15668138" cy="0"/>
          </a:xfrm>
          <a:prstGeom prst="line">
            <a:avLst/>
          </a:prstGeom>
          <a:ln cap="rnd" w="19050">
            <a:solidFill>
              <a:srgbClr val="0A092B"/>
            </a:solidFill>
            <a:prstDash val="solid"/>
            <a:headEnd type="none" len="sm" w="sm"/>
            <a:tailEnd type="none" len="sm" w="sm"/>
          </a:ln>
        </p:spPr>
      </p:sp>
      <p:grpSp>
        <p:nvGrpSpPr>
          <p:cNvPr name="Group 4" id="4"/>
          <p:cNvGrpSpPr/>
          <p:nvPr/>
        </p:nvGrpSpPr>
        <p:grpSpPr>
          <a:xfrm rot="0">
            <a:off x="2341919" y="5580701"/>
            <a:ext cx="3025980" cy="1254986"/>
            <a:chOff x="0" y="0"/>
            <a:chExt cx="796966" cy="330531"/>
          </a:xfrm>
        </p:grpSpPr>
        <p:sp>
          <p:nvSpPr>
            <p:cNvPr name="Freeform 5" id="5"/>
            <p:cNvSpPr/>
            <p:nvPr/>
          </p:nvSpPr>
          <p:spPr>
            <a:xfrm flipH="false" flipV="false" rot="0">
              <a:off x="0" y="0"/>
              <a:ext cx="796966" cy="330531"/>
            </a:xfrm>
            <a:custGeom>
              <a:avLst/>
              <a:gdLst/>
              <a:ahLst/>
              <a:cxnLst/>
              <a:rect r="r" b="b" t="t" l="l"/>
              <a:pathLst>
                <a:path h="330531" w="796966">
                  <a:moveTo>
                    <a:pt x="0" y="0"/>
                  </a:moveTo>
                  <a:lnTo>
                    <a:pt x="796966" y="0"/>
                  </a:lnTo>
                  <a:lnTo>
                    <a:pt x="796966" y="330531"/>
                  </a:lnTo>
                  <a:lnTo>
                    <a:pt x="0" y="330531"/>
                  </a:lnTo>
                  <a:close/>
                </a:path>
              </a:pathLst>
            </a:custGeom>
            <a:solidFill>
              <a:srgbClr val="86F9B0"/>
            </a:solidFill>
          </p:spPr>
        </p:sp>
        <p:sp>
          <p:nvSpPr>
            <p:cNvPr name="TextBox 6" id="6"/>
            <p:cNvSpPr txBox="true"/>
            <p:nvPr/>
          </p:nvSpPr>
          <p:spPr>
            <a:xfrm>
              <a:off x="0" y="-76200"/>
              <a:ext cx="796966" cy="406731"/>
            </a:xfrm>
            <a:prstGeom prst="rect">
              <a:avLst/>
            </a:prstGeom>
          </p:spPr>
          <p:txBody>
            <a:bodyPr anchor="ctr" rtlCol="false" tIns="50800" lIns="50800" bIns="50800" rIns="50800"/>
            <a:lstStyle/>
            <a:p>
              <a:pPr algn="ctr">
                <a:lnSpc>
                  <a:spcPts val="4612"/>
                </a:lnSpc>
              </a:pPr>
              <a:r>
                <a:rPr lang="en-US" sz="3294" spc="32">
                  <a:solidFill>
                    <a:srgbClr val="0A092B"/>
                  </a:solidFill>
                  <a:latin typeface="Libre Baskerville Bold"/>
                </a:rPr>
                <a:t>Tam Sam Som</a:t>
              </a:r>
            </a:p>
          </p:txBody>
        </p:sp>
      </p:grpSp>
      <p:sp>
        <p:nvSpPr>
          <p:cNvPr name="TextBox 7" id="7"/>
          <p:cNvSpPr txBox="true"/>
          <p:nvPr/>
        </p:nvSpPr>
        <p:spPr>
          <a:xfrm rot="0">
            <a:off x="5031553" y="1976982"/>
            <a:ext cx="8224895" cy="1200156"/>
          </a:xfrm>
          <a:prstGeom prst="rect">
            <a:avLst/>
          </a:prstGeom>
        </p:spPr>
        <p:txBody>
          <a:bodyPr anchor="t" rtlCol="false" tIns="0" lIns="0" bIns="0" rIns="0">
            <a:spAutoFit/>
          </a:bodyPr>
          <a:lstStyle/>
          <a:p>
            <a:pPr algn="ctr" marL="0" indent="0" lvl="0">
              <a:lnSpc>
                <a:spcPts val="9000"/>
              </a:lnSpc>
            </a:pPr>
            <a:r>
              <a:rPr lang="en-US" sz="9000">
                <a:solidFill>
                  <a:srgbClr val="0A092B"/>
                </a:solidFill>
                <a:latin typeface="Poppins Bold"/>
              </a:rPr>
              <a:t>Strategies</a:t>
            </a:r>
          </a:p>
        </p:txBody>
      </p:sp>
      <p:grpSp>
        <p:nvGrpSpPr>
          <p:cNvPr name="Group 8" id="8"/>
          <p:cNvGrpSpPr/>
          <p:nvPr/>
        </p:nvGrpSpPr>
        <p:grpSpPr>
          <a:xfrm rot="0">
            <a:off x="7901549" y="5580701"/>
            <a:ext cx="2605142" cy="1216406"/>
            <a:chOff x="0" y="0"/>
            <a:chExt cx="686128" cy="320370"/>
          </a:xfrm>
        </p:grpSpPr>
        <p:sp>
          <p:nvSpPr>
            <p:cNvPr name="Freeform 9" id="9"/>
            <p:cNvSpPr/>
            <p:nvPr/>
          </p:nvSpPr>
          <p:spPr>
            <a:xfrm flipH="false" flipV="false" rot="0">
              <a:off x="0" y="0"/>
              <a:ext cx="686128" cy="320370"/>
            </a:xfrm>
            <a:custGeom>
              <a:avLst/>
              <a:gdLst/>
              <a:ahLst/>
              <a:cxnLst/>
              <a:rect r="r" b="b" t="t" l="l"/>
              <a:pathLst>
                <a:path h="320370" w="686128">
                  <a:moveTo>
                    <a:pt x="0" y="0"/>
                  </a:moveTo>
                  <a:lnTo>
                    <a:pt x="686128" y="0"/>
                  </a:lnTo>
                  <a:lnTo>
                    <a:pt x="686128" y="320370"/>
                  </a:lnTo>
                  <a:lnTo>
                    <a:pt x="0" y="320370"/>
                  </a:lnTo>
                  <a:close/>
                </a:path>
              </a:pathLst>
            </a:custGeom>
            <a:solidFill>
              <a:srgbClr val="86F9B0"/>
            </a:solidFill>
          </p:spPr>
        </p:sp>
        <p:sp>
          <p:nvSpPr>
            <p:cNvPr name="TextBox 10" id="10"/>
            <p:cNvSpPr txBox="true"/>
            <p:nvPr/>
          </p:nvSpPr>
          <p:spPr>
            <a:xfrm>
              <a:off x="0" y="-57150"/>
              <a:ext cx="686128" cy="377520"/>
            </a:xfrm>
            <a:prstGeom prst="rect">
              <a:avLst/>
            </a:prstGeom>
          </p:spPr>
          <p:txBody>
            <a:bodyPr anchor="ctr" rtlCol="false" tIns="50800" lIns="50800" bIns="50800" rIns="50800"/>
            <a:lstStyle/>
            <a:p>
              <a:pPr algn="ctr">
                <a:lnSpc>
                  <a:spcPts val="4480"/>
                </a:lnSpc>
              </a:pPr>
              <a:r>
                <a:rPr lang="en-US" sz="3200" spc="32">
                  <a:solidFill>
                    <a:srgbClr val="0A092B"/>
                  </a:solidFill>
                  <a:latin typeface="Libre Baskerville Bold"/>
                </a:rPr>
                <a:t>Marketing Growth</a:t>
              </a:r>
            </a:p>
          </p:txBody>
        </p:sp>
      </p:grpSp>
      <p:grpSp>
        <p:nvGrpSpPr>
          <p:cNvPr name="Group 11" id="11"/>
          <p:cNvGrpSpPr/>
          <p:nvPr/>
        </p:nvGrpSpPr>
        <p:grpSpPr>
          <a:xfrm rot="0">
            <a:off x="13036008" y="5597797"/>
            <a:ext cx="3066060" cy="1237890"/>
            <a:chOff x="0" y="0"/>
            <a:chExt cx="807522" cy="326029"/>
          </a:xfrm>
        </p:grpSpPr>
        <p:sp>
          <p:nvSpPr>
            <p:cNvPr name="Freeform 12" id="12"/>
            <p:cNvSpPr/>
            <p:nvPr/>
          </p:nvSpPr>
          <p:spPr>
            <a:xfrm flipH="false" flipV="false" rot="0">
              <a:off x="0" y="0"/>
              <a:ext cx="807522" cy="326029"/>
            </a:xfrm>
            <a:custGeom>
              <a:avLst/>
              <a:gdLst/>
              <a:ahLst/>
              <a:cxnLst/>
              <a:rect r="r" b="b" t="t" l="l"/>
              <a:pathLst>
                <a:path h="326029" w="807522">
                  <a:moveTo>
                    <a:pt x="0" y="0"/>
                  </a:moveTo>
                  <a:lnTo>
                    <a:pt x="807522" y="0"/>
                  </a:lnTo>
                  <a:lnTo>
                    <a:pt x="807522" y="326029"/>
                  </a:lnTo>
                  <a:lnTo>
                    <a:pt x="0" y="326029"/>
                  </a:lnTo>
                  <a:close/>
                </a:path>
              </a:pathLst>
            </a:custGeom>
            <a:solidFill>
              <a:srgbClr val="86F9B0"/>
            </a:solidFill>
          </p:spPr>
        </p:sp>
        <p:sp>
          <p:nvSpPr>
            <p:cNvPr name="TextBox 13" id="13"/>
            <p:cNvSpPr txBox="true"/>
            <p:nvPr/>
          </p:nvSpPr>
          <p:spPr>
            <a:xfrm>
              <a:off x="0" y="-57150"/>
              <a:ext cx="807522" cy="383179"/>
            </a:xfrm>
            <a:prstGeom prst="rect">
              <a:avLst/>
            </a:prstGeom>
          </p:spPr>
          <p:txBody>
            <a:bodyPr anchor="ctr" rtlCol="false" tIns="50800" lIns="50800" bIns="50800" rIns="50800"/>
            <a:lstStyle/>
            <a:p>
              <a:pPr algn="ctr">
                <a:lnSpc>
                  <a:spcPts val="4332"/>
                </a:lnSpc>
              </a:pPr>
              <a:r>
                <a:rPr lang="en-US" sz="3094" spc="30">
                  <a:solidFill>
                    <a:srgbClr val="0A092B"/>
                  </a:solidFill>
                  <a:latin typeface="Libre Baskerville Bold"/>
                </a:rPr>
                <a:t>Segmentation</a:t>
              </a:r>
            </a:p>
          </p:txBody>
        </p:sp>
      </p:grpSp>
      <p:sp>
        <p:nvSpPr>
          <p:cNvPr name="Freeform 14" id="14"/>
          <p:cNvSpPr/>
          <p:nvPr/>
        </p:nvSpPr>
        <p:spPr>
          <a:xfrm flipH="false" flipV="false" rot="5400000">
            <a:off x="-6492391" y="1131814"/>
            <a:ext cx="10607824" cy="8023372"/>
          </a:xfrm>
          <a:custGeom>
            <a:avLst/>
            <a:gdLst/>
            <a:ahLst/>
            <a:cxnLst/>
            <a:rect r="r" b="b" t="t" l="l"/>
            <a:pathLst>
              <a:path h="8023372" w="10607824">
                <a:moveTo>
                  <a:pt x="0" y="0"/>
                </a:moveTo>
                <a:lnTo>
                  <a:pt x="10607824" y="0"/>
                </a:lnTo>
                <a:lnTo>
                  <a:pt x="10607824" y="8023372"/>
                </a:lnTo>
                <a:lnTo>
                  <a:pt x="0" y="8023372"/>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7008811">
            <a:off x="14062236" y="-2383256"/>
            <a:ext cx="10607824" cy="8023372"/>
          </a:xfrm>
          <a:custGeom>
            <a:avLst/>
            <a:gdLst/>
            <a:ahLst/>
            <a:cxnLst/>
            <a:rect r="r" b="b" t="t" l="l"/>
            <a:pathLst>
              <a:path h="8023372" w="10607824">
                <a:moveTo>
                  <a:pt x="0" y="0"/>
                </a:moveTo>
                <a:lnTo>
                  <a:pt x="10607824" y="0"/>
                </a:lnTo>
                <a:lnTo>
                  <a:pt x="10607824" y="8023372"/>
                </a:lnTo>
                <a:lnTo>
                  <a:pt x="0" y="8023372"/>
                </a:lnTo>
                <a:lnTo>
                  <a:pt x="0" y="0"/>
                </a:lnTo>
                <a:close/>
              </a:path>
            </a:pathLst>
          </a:custGeom>
          <a:blipFill>
            <a:blip r:embed="rId2">
              <a:alphaModFix amt="74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60554" y="126577"/>
            <a:ext cx="17802421" cy="10013862"/>
          </a:xfrm>
          <a:custGeom>
            <a:avLst/>
            <a:gdLst/>
            <a:ahLst/>
            <a:cxnLst/>
            <a:rect r="r" b="b" t="t" l="l"/>
            <a:pathLst>
              <a:path h="10013862" w="17802421">
                <a:moveTo>
                  <a:pt x="0" y="0"/>
                </a:moveTo>
                <a:lnTo>
                  <a:pt x="17802420" y="0"/>
                </a:lnTo>
                <a:lnTo>
                  <a:pt x="17802420" y="10013862"/>
                </a:lnTo>
                <a:lnTo>
                  <a:pt x="0" y="10013862"/>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2819887"/>
          <a:ext cx="16230600" cy="5885666"/>
        </p:xfrm>
        <a:graphic>
          <a:graphicData uri="http://schemas.openxmlformats.org/drawingml/2006/table">
            <a:tbl>
              <a:tblPr/>
              <a:tblGrid>
                <a:gridCol w="5360605"/>
                <a:gridCol w="5360605"/>
                <a:gridCol w="5509391"/>
              </a:tblGrid>
              <a:tr h="1044056">
                <a:tc>
                  <a:txBody>
                    <a:bodyPr anchor="t" rtlCol="false"/>
                    <a:lstStyle/>
                    <a:p>
                      <a:pPr algn="ctr">
                        <a:lnSpc>
                          <a:spcPts val="4759"/>
                        </a:lnSpc>
                        <a:defRPr/>
                      </a:pPr>
                      <a:r>
                        <a:rPr lang="en-US" sz="3399">
                          <a:solidFill>
                            <a:srgbClr val="FFFFEF"/>
                          </a:solidFill>
                          <a:latin typeface="Libre Baskerville Bold"/>
                        </a:rPr>
                        <a:t>B2B</a:t>
                      </a: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0A092B"/>
                    </a:solidFill>
                  </a:tcPr>
                </a:tc>
                <a:tc>
                  <a:txBody>
                    <a:bodyPr anchor="t" rtlCol="false"/>
                    <a:lstStyle/>
                    <a:p>
                      <a:pPr algn="ctr">
                        <a:lnSpc>
                          <a:spcPts val="4759"/>
                        </a:lnSpc>
                        <a:defRPr/>
                      </a:pPr>
                      <a:r>
                        <a:rPr lang="en-US" sz="3399">
                          <a:solidFill>
                            <a:srgbClr val="FFFFEF"/>
                          </a:solidFill>
                          <a:latin typeface="Libre Baskerville Bold"/>
                        </a:rPr>
                        <a:t>B2C</a:t>
                      </a: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0A092B"/>
                    </a:solidFill>
                  </a:tcPr>
                </a:tc>
                <a:tc>
                  <a:txBody>
                    <a:bodyPr anchor="t" rtlCol="false"/>
                    <a:lstStyle/>
                    <a:p>
                      <a:pPr algn="ctr">
                        <a:lnSpc>
                          <a:spcPts val="4339"/>
                        </a:lnSpc>
                        <a:defRPr/>
                      </a:pPr>
                      <a:r>
                        <a:rPr lang="en-US" sz="3099">
                          <a:solidFill>
                            <a:srgbClr val="FFFFEF"/>
                          </a:solidFill>
                          <a:latin typeface="Libre Baskerville Bold"/>
                        </a:rPr>
                        <a:t>REVENUE MODEL</a:t>
                      </a: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0A092B"/>
                    </a:solidFill>
                  </a:tcPr>
                </a:tc>
              </a:tr>
              <a:tr h="3897807">
                <a:tc>
                  <a:txBody>
                    <a:bodyPr anchor="t" rtlCol="false"/>
                    <a:lstStyle/>
                    <a:p>
                      <a:pPr algn="ctr">
                        <a:lnSpc>
                          <a:spcPts val="3779"/>
                        </a:lnSpc>
                        <a:defRPr/>
                      </a:pPr>
                      <a:r>
                        <a:rPr lang="en-US" sz="2699">
                          <a:solidFill>
                            <a:srgbClr val="303030"/>
                          </a:solidFill>
                          <a:latin typeface="Libre Baskerville"/>
                        </a:rPr>
                        <a:t>Refilling plastic jars with supplemental capsules in cafeterias</a:t>
                      </a:r>
                      <a:endParaRPr lang="en-US" sz="1100"/>
                    </a:p>
                    <a:p>
                      <a:pPr algn="ctr">
                        <a:lnSpc>
                          <a:spcPts val="2520"/>
                        </a:lnSpc>
                      </a:pPr>
                      <a:r>
                        <a:rPr lang="en-US" sz="1800">
                          <a:solidFill>
                            <a:srgbClr val="303030"/>
                          </a:solidFill>
                          <a:latin typeface="Libre Baskerville"/>
                        </a:rPr>
                        <a:t> </a:t>
                      </a:r>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86F9B0"/>
                    </a:solidFill>
                  </a:tcPr>
                </a:tc>
                <a:tc>
                  <a:txBody>
                    <a:bodyPr anchor="t" rtlCol="false"/>
                    <a:lstStyle/>
                    <a:p>
                      <a:pPr algn="ctr">
                        <a:lnSpc>
                          <a:spcPts val="3779"/>
                        </a:lnSpc>
                        <a:defRPr/>
                      </a:pPr>
                      <a:r>
                        <a:rPr lang="en-US" sz="2700">
                          <a:solidFill>
                            <a:srgbClr val="303030"/>
                          </a:solidFill>
                          <a:latin typeface="Libre Baskerville"/>
                        </a:rPr>
                        <a:t>Selling supplemental capsules in a cardboard package to enhance eco friendly packaging </a:t>
                      </a:r>
                      <a:endParaRPr lang="en-US" sz="1100"/>
                    </a:p>
                    <a:p>
                      <a:pPr algn="ctr">
                        <a:lnSpc>
                          <a:spcPts val="3779"/>
                        </a:lnSpc>
                      </a:pPr>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86F9B0"/>
                    </a:solidFill>
                  </a:tcPr>
                </a:tc>
                <a:tc>
                  <a:txBody>
                    <a:bodyPr anchor="t" rtlCol="false"/>
                    <a:lstStyle/>
                    <a:p>
                      <a:pPr algn="ctr">
                        <a:lnSpc>
                          <a:spcPts val="3779"/>
                        </a:lnSpc>
                        <a:defRPr/>
                      </a:pPr>
                      <a:r>
                        <a:rPr lang="en-US" sz="2700">
                          <a:solidFill>
                            <a:srgbClr val="303030"/>
                          </a:solidFill>
                          <a:latin typeface="Libre Baskerville"/>
                        </a:rPr>
                        <a:t>For our revenue model we used two revenue streams in which they are refilling supplemental capsules in gym and users buying the capsules from supplement </a:t>
                      </a:r>
                      <a:endParaRPr lang="en-US" sz="1100"/>
                    </a:p>
                    <a:p>
                      <a:pPr algn="ctr">
                        <a:lnSpc>
                          <a:spcPts val="3779"/>
                        </a:lnSpc>
                      </a:pPr>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solidFill>
                      <a:srgbClr val="86F9B0"/>
                    </a:solidFill>
                  </a:tcPr>
                </a:tc>
              </a:tr>
              <a:tr h="943803">
                <a:tc>
                  <a:txBody>
                    <a:bodyPr anchor="t" rtlCol="false"/>
                    <a:lstStyle/>
                    <a:p>
                      <a:pPr algn="ctr">
                        <a:lnSpc>
                          <a:spcPts val="2520"/>
                        </a:lnSpc>
                        <a:defRPr/>
                      </a:pP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0">
                      <a:solidFill>
                        <a:srgbClr val="FFFFEF"/>
                      </a:solidFill>
                      <a:prstDash val="solid"/>
                      <a:round/>
                      <a:headEnd type="none" w="med" len="med"/>
                      <a:tailEnd type="none" w="med" len="med"/>
                    </a:lnL>
                    <a:lnR cmpd="sng" algn="ctr" cap="flat" w="0">
                      <a:solidFill>
                        <a:srgbClr val="FFFFEF"/>
                      </a:solidFill>
                      <a:prstDash val="solid"/>
                      <a:round/>
                      <a:headEnd type="none" w="med" len="med"/>
                      <a:tailEnd type="none" w="med" len="med"/>
                    </a:lnR>
                    <a:lnT cmpd="sng" algn="ctr" cap="flat" w="0">
                      <a:solidFill>
                        <a:srgbClr val="FFFFEF"/>
                      </a:solidFill>
                      <a:prstDash val="solid"/>
                      <a:round/>
                      <a:headEnd type="none" w="med" len="med"/>
                      <a:tailEnd type="none" w="med" len="med"/>
                    </a:lnT>
                    <a:lnB cmpd="sng" algn="ctr" cap="flat" w="0">
                      <a:solidFill>
                        <a:srgbClr val="FFFFEF"/>
                      </a:solidFill>
                      <a:prstDash val="solid"/>
                      <a:round/>
                      <a:headEnd type="none" w="med" len="med"/>
                      <a:tailEnd type="none" w="med" len="med"/>
                    </a:lnB>
                  </a:tcPr>
                </a:tc>
              </a:tr>
            </a:tbl>
          </a:graphicData>
        </a:graphic>
      </p:graphicFrame>
      <p:sp>
        <p:nvSpPr>
          <p:cNvPr name="TextBox 3" id="3"/>
          <p:cNvSpPr txBox="true"/>
          <p:nvPr/>
        </p:nvSpPr>
        <p:spPr>
          <a:xfrm rot="0">
            <a:off x="1028700" y="1019175"/>
            <a:ext cx="9563083" cy="1228725"/>
          </a:xfrm>
          <a:prstGeom prst="rect">
            <a:avLst/>
          </a:prstGeom>
        </p:spPr>
        <p:txBody>
          <a:bodyPr anchor="t" rtlCol="false" tIns="0" lIns="0" bIns="0" rIns="0">
            <a:spAutoFit/>
          </a:bodyPr>
          <a:lstStyle/>
          <a:p>
            <a:pPr algn="l">
              <a:lnSpc>
                <a:spcPts val="9600"/>
              </a:lnSpc>
            </a:pPr>
            <a:r>
              <a:rPr lang="en-US" sz="8000">
                <a:solidFill>
                  <a:srgbClr val="0A092B"/>
                </a:solidFill>
                <a:latin typeface="Libre Baskerville Bold"/>
              </a:rPr>
              <a:t>Revenue Model</a:t>
            </a:r>
          </a:p>
        </p:txBody>
      </p:sp>
      <p:sp>
        <p:nvSpPr>
          <p:cNvPr name="Freeform 4" id="4"/>
          <p:cNvSpPr/>
          <p:nvPr/>
        </p:nvSpPr>
        <p:spPr>
          <a:xfrm flipH="false" flipV="false" rot="-7008811">
            <a:off x="14062236" y="-2383256"/>
            <a:ext cx="10607824" cy="8023372"/>
          </a:xfrm>
          <a:custGeom>
            <a:avLst/>
            <a:gdLst/>
            <a:ahLst/>
            <a:cxnLst/>
            <a:rect r="r" b="b" t="t" l="l"/>
            <a:pathLst>
              <a:path h="8023372" w="10607824">
                <a:moveTo>
                  <a:pt x="0" y="0"/>
                </a:moveTo>
                <a:lnTo>
                  <a:pt x="10607824" y="0"/>
                </a:lnTo>
                <a:lnTo>
                  <a:pt x="10607824" y="8023372"/>
                </a:lnTo>
                <a:lnTo>
                  <a:pt x="0" y="8023372"/>
                </a:lnTo>
                <a:lnTo>
                  <a:pt x="0" y="0"/>
                </a:lnTo>
                <a:close/>
              </a:path>
            </a:pathLst>
          </a:custGeom>
          <a:blipFill>
            <a:blip r:embed="rId2">
              <a:alphaModFix amt="74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sp>
        <p:nvSpPr>
          <p:cNvPr name="Freeform 2" id="2"/>
          <p:cNvSpPr/>
          <p:nvPr/>
        </p:nvSpPr>
        <p:spPr>
          <a:xfrm flipH="false" flipV="false" rot="0">
            <a:off x="561056" y="2415173"/>
            <a:ext cx="17165887" cy="7488618"/>
          </a:xfrm>
          <a:custGeom>
            <a:avLst/>
            <a:gdLst/>
            <a:ahLst/>
            <a:cxnLst/>
            <a:rect r="r" b="b" t="t" l="l"/>
            <a:pathLst>
              <a:path h="7488618" w="17165887">
                <a:moveTo>
                  <a:pt x="0" y="0"/>
                </a:moveTo>
                <a:lnTo>
                  <a:pt x="17165888" y="0"/>
                </a:lnTo>
                <a:lnTo>
                  <a:pt x="17165888" y="7488619"/>
                </a:lnTo>
                <a:lnTo>
                  <a:pt x="0" y="7488619"/>
                </a:lnTo>
                <a:lnTo>
                  <a:pt x="0" y="0"/>
                </a:lnTo>
                <a:close/>
              </a:path>
            </a:pathLst>
          </a:custGeom>
          <a:blipFill>
            <a:blip r:embed="rId2"/>
            <a:stretch>
              <a:fillRect l="0" t="0" r="0" b="0"/>
            </a:stretch>
          </a:blipFill>
        </p:spPr>
      </p:sp>
      <p:sp>
        <p:nvSpPr>
          <p:cNvPr name="TextBox 3" id="3"/>
          <p:cNvSpPr txBox="true"/>
          <p:nvPr/>
        </p:nvSpPr>
        <p:spPr>
          <a:xfrm rot="0">
            <a:off x="1156097" y="752475"/>
            <a:ext cx="7766447" cy="1491614"/>
          </a:xfrm>
          <a:prstGeom prst="rect">
            <a:avLst/>
          </a:prstGeom>
        </p:spPr>
        <p:txBody>
          <a:bodyPr anchor="t" rtlCol="false" tIns="0" lIns="0" bIns="0" rIns="0">
            <a:spAutoFit/>
          </a:bodyPr>
          <a:lstStyle/>
          <a:p>
            <a:pPr algn="ctr">
              <a:lnSpc>
                <a:spcPts val="12480"/>
              </a:lnSpc>
              <a:spcBef>
                <a:spcPct val="0"/>
              </a:spcBef>
            </a:pPr>
            <a:r>
              <a:rPr lang="en-US" sz="8000">
                <a:solidFill>
                  <a:srgbClr val="000000"/>
                </a:solidFill>
                <a:latin typeface="Libre Baskerville"/>
              </a:rPr>
              <a:t>Marketing Mix</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03698" y="644679"/>
            <a:ext cx="9958317" cy="718185"/>
          </a:xfrm>
          <a:prstGeom prst="rect">
            <a:avLst/>
          </a:prstGeom>
        </p:spPr>
        <p:txBody>
          <a:bodyPr anchor="t" rtlCol="false" tIns="0" lIns="0" bIns="0" rIns="0">
            <a:spAutoFit/>
          </a:bodyPr>
          <a:lstStyle/>
          <a:p>
            <a:pPr algn="ctr" marL="0" indent="0" lvl="0">
              <a:lnSpc>
                <a:spcPts val="5894"/>
              </a:lnSpc>
              <a:spcBef>
                <a:spcPct val="0"/>
              </a:spcBef>
            </a:pPr>
            <a:r>
              <a:rPr lang="en-US" sz="4499" spc="134">
                <a:solidFill>
                  <a:srgbClr val="0A092B"/>
                </a:solidFill>
                <a:latin typeface="Libre Baskerville Ultra-Bold"/>
              </a:rPr>
              <a:t>COMPETITIVE LANDSCAPE</a:t>
            </a:r>
          </a:p>
        </p:txBody>
      </p:sp>
      <p:grpSp>
        <p:nvGrpSpPr>
          <p:cNvPr name="Group 3" id="3"/>
          <p:cNvGrpSpPr/>
          <p:nvPr/>
        </p:nvGrpSpPr>
        <p:grpSpPr>
          <a:xfrm rot="0">
            <a:off x="7434061" y="5060197"/>
            <a:ext cx="3961057" cy="1044488"/>
            <a:chOff x="0" y="0"/>
            <a:chExt cx="1007177" cy="265582"/>
          </a:xfrm>
        </p:grpSpPr>
        <p:sp>
          <p:nvSpPr>
            <p:cNvPr name="Freeform 4" id="4"/>
            <p:cNvSpPr/>
            <p:nvPr/>
          </p:nvSpPr>
          <p:spPr>
            <a:xfrm flipH="false" flipV="false" rot="0">
              <a:off x="0" y="0"/>
              <a:ext cx="1007177" cy="265582"/>
            </a:xfrm>
            <a:custGeom>
              <a:avLst/>
              <a:gdLst/>
              <a:ahLst/>
              <a:cxnLst/>
              <a:rect r="r" b="b" t="t" l="l"/>
              <a:pathLst>
                <a:path h="265582" w="1007177">
                  <a:moveTo>
                    <a:pt x="5864" y="0"/>
                  </a:moveTo>
                  <a:lnTo>
                    <a:pt x="1001313" y="0"/>
                  </a:lnTo>
                  <a:cubicBezTo>
                    <a:pt x="1002868" y="0"/>
                    <a:pt x="1004360" y="618"/>
                    <a:pt x="1005459" y="1717"/>
                  </a:cubicBezTo>
                  <a:cubicBezTo>
                    <a:pt x="1006559" y="2817"/>
                    <a:pt x="1007177" y="4308"/>
                    <a:pt x="1007177" y="5864"/>
                  </a:cubicBezTo>
                  <a:lnTo>
                    <a:pt x="1007177" y="259718"/>
                  </a:lnTo>
                  <a:cubicBezTo>
                    <a:pt x="1007177" y="261273"/>
                    <a:pt x="1006559" y="262765"/>
                    <a:pt x="1005459" y="263864"/>
                  </a:cubicBezTo>
                  <a:cubicBezTo>
                    <a:pt x="1004360" y="264964"/>
                    <a:pt x="1002868" y="265582"/>
                    <a:pt x="1001313" y="265582"/>
                  </a:cubicBezTo>
                  <a:lnTo>
                    <a:pt x="5864" y="265582"/>
                  </a:lnTo>
                  <a:cubicBezTo>
                    <a:pt x="4308" y="265582"/>
                    <a:pt x="2817" y="264964"/>
                    <a:pt x="1717" y="263864"/>
                  </a:cubicBezTo>
                  <a:cubicBezTo>
                    <a:pt x="618" y="262765"/>
                    <a:pt x="0" y="261273"/>
                    <a:pt x="0" y="259718"/>
                  </a:cubicBezTo>
                  <a:lnTo>
                    <a:pt x="0" y="5864"/>
                  </a:lnTo>
                  <a:cubicBezTo>
                    <a:pt x="0" y="4308"/>
                    <a:pt x="618" y="2817"/>
                    <a:pt x="1717" y="1717"/>
                  </a:cubicBezTo>
                  <a:cubicBezTo>
                    <a:pt x="2817" y="618"/>
                    <a:pt x="4308" y="0"/>
                    <a:pt x="5864" y="0"/>
                  </a:cubicBezTo>
                  <a:close/>
                </a:path>
              </a:pathLst>
            </a:custGeom>
            <a:solidFill>
              <a:srgbClr val="86F9B0"/>
            </a:solidFill>
          </p:spPr>
        </p:sp>
        <p:sp>
          <p:nvSpPr>
            <p:cNvPr name="TextBox 5" id="5"/>
            <p:cNvSpPr txBox="true"/>
            <p:nvPr/>
          </p:nvSpPr>
          <p:spPr>
            <a:xfrm>
              <a:off x="0" y="-76200"/>
              <a:ext cx="1007177" cy="341782"/>
            </a:xfrm>
            <a:prstGeom prst="rect">
              <a:avLst/>
            </a:prstGeom>
          </p:spPr>
          <p:txBody>
            <a:bodyPr anchor="ctr" rtlCol="false" tIns="254000" lIns="254000" bIns="254000" rIns="254000"/>
            <a:lstStyle/>
            <a:p>
              <a:pPr algn="ctr">
                <a:lnSpc>
                  <a:spcPts val="4199"/>
                </a:lnSpc>
              </a:pPr>
              <a:r>
                <a:rPr lang="en-US" sz="2799" spc="139">
                  <a:solidFill>
                    <a:srgbClr val="0A092B"/>
                  </a:solidFill>
                  <a:latin typeface="Libre Baskerville Bold"/>
                </a:rPr>
                <a:t>ADVANTAGE</a:t>
              </a:r>
            </a:p>
          </p:txBody>
        </p:sp>
      </p:grpSp>
      <p:sp>
        <p:nvSpPr>
          <p:cNvPr name="AutoShape 6" id="6"/>
          <p:cNvSpPr/>
          <p:nvPr/>
        </p:nvSpPr>
        <p:spPr>
          <a:xfrm flipH="true">
            <a:off x="9414590" y="3271848"/>
            <a:ext cx="0" cy="1788349"/>
          </a:xfrm>
          <a:prstGeom prst="line">
            <a:avLst/>
          </a:prstGeom>
          <a:ln cap="flat" w="38100">
            <a:solidFill>
              <a:srgbClr val="0A092B"/>
            </a:solidFill>
            <a:prstDash val="solid"/>
            <a:headEnd type="none" len="sm" w="sm"/>
            <a:tailEnd type="none" len="sm" w="sm"/>
          </a:ln>
        </p:spPr>
      </p:sp>
      <p:sp>
        <p:nvSpPr>
          <p:cNvPr name="AutoShape 7" id="7"/>
          <p:cNvSpPr/>
          <p:nvPr/>
        </p:nvSpPr>
        <p:spPr>
          <a:xfrm>
            <a:off x="7636399" y="3252798"/>
            <a:ext cx="3690255" cy="38100"/>
          </a:xfrm>
          <a:prstGeom prst="line">
            <a:avLst/>
          </a:prstGeom>
          <a:ln cap="flat" w="38100">
            <a:solidFill>
              <a:srgbClr val="0A092B"/>
            </a:solidFill>
            <a:prstDash val="solid"/>
            <a:headEnd type="none" len="sm" w="sm"/>
            <a:tailEnd type="none" len="sm" w="sm"/>
          </a:ln>
        </p:spPr>
      </p:sp>
      <p:sp>
        <p:nvSpPr>
          <p:cNvPr name="AutoShape 8" id="8"/>
          <p:cNvSpPr/>
          <p:nvPr/>
        </p:nvSpPr>
        <p:spPr>
          <a:xfrm rot="0">
            <a:off x="6192384" y="3252798"/>
            <a:ext cx="204799" cy="0"/>
          </a:xfrm>
          <a:prstGeom prst="line">
            <a:avLst/>
          </a:prstGeom>
          <a:ln cap="flat" w="38100">
            <a:solidFill>
              <a:srgbClr val="A8A8A8"/>
            </a:solidFill>
            <a:prstDash val="solid"/>
            <a:headEnd type="none" len="sm" w="sm"/>
            <a:tailEnd type="none" len="sm" w="sm"/>
          </a:ln>
        </p:spPr>
      </p:sp>
      <p:sp>
        <p:nvSpPr>
          <p:cNvPr name="AutoShape 9" id="9"/>
          <p:cNvSpPr/>
          <p:nvPr/>
        </p:nvSpPr>
        <p:spPr>
          <a:xfrm rot="0">
            <a:off x="4748369" y="3252798"/>
            <a:ext cx="204799" cy="0"/>
          </a:xfrm>
          <a:prstGeom prst="line">
            <a:avLst/>
          </a:prstGeom>
          <a:ln cap="flat" w="38100">
            <a:solidFill>
              <a:srgbClr val="A8A8A8"/>
            </a:solidFill>
            <a:prstDash val="solid"/>
            <a:headEnd type="none" len="sm" w="sm"/>
            <a:tailEnd type="none" len="sm" w="sm"/>
          </a:ln>
        </p:spPr>
      </p:sp>
      <p:grpSp>
        <p:nvGrpSpPr>
          <p:cNvPr name="Group 10" id="10"/>
          <p:cNvGrpSpPr/>
          <p:nvPr/>
        </p:nvGrpSpPr>
        <p:grpSpPr>
          <a:xfrm rot="0">
            <a:off x="1090337" y="5060197"/>
            <a:ext cx="5306846" cy="2744851"/>
            <a:chOff x="0" y="0"/>
            <a:chExt cx="4865619" cy="2516636"/>
          </a:xfrm>
        </p:grpSpPr>
        <p:sp>
          <p:nvSpPr>
            <p:cNvPr name="Freeform 11" id="11"/>
            <p:cNvSpPr/>
            <p:nvPr/>
          </p:nvSpPr>
          <p:spPr>
            <a:xfrm flipH="false" flipV="false" rot="0">
              <a:off x="0" y="0"/>
              <a:ext cx="4865619" cy="2516636"/>
            </a:xfrm>
            <a:custGeom>
              <a:avLst/>
              <a:gdLst/>
              <a:ahLst/>
              <a:cxnLst/>
              <a:rect r="r" b="b" t="t" l="l"/>
              <a:pathLst>
                <a:path h="2516636" w="4865619">
                  <a:moveTo>
                    <a:pt x="0" y="0"/>
                  </a:moveTo>
                  <a:lnTo>
                    <a:pt x="4865619" y="0"/>
                  </a:lnTo>
                  <a:lnTo>
                    <a:pt x="4865619" y="2516636"/>
                  </a:lnTo>
                  <a:lnTo>
                    <a:pt x="0" y="2516636"/>
                  </a:lnTo>
                  <a:close/>
                </a:path>
              </a:pathLst>
            </a:custGeom>
            <a:solidFill>
              <a:srgbClr val="000000">
                <a:alpha val="0"/>
              </a:srgbClr>
            </a:solidFill>
          </p:spPr>
        </p:sp>
        <p:sp>
          <p:nvSpPr>
            <p:cNvPr name="TextBox 12" id="12"/>
            <p:cNvSpPr txBox="true"/>
            <p:nvPr/>
          </p:nvSpPr>
          <p:spPr>
            <a:xfrm>
              <a:off x="0" y="-38100"/>
              <a:ext cx="4865619" cy="2554736"/>
            </a:xfrm>
            <a:prstGeom prst="rect">
              <a:avLst/>
            </a:prstGeom>
          </p:spPr>
          <p:txBody>
            <a:bodyPr anchor="ctr" rtlCol="false" tIns="0" lIns="0" bIns="0" rIns="0"/>
            <a:lstStyle/>
            <a:p>
              <a:pPr algn="ctr">
                <a:lnSpc>
                  <a:spcPts val="3079"/>
                </a:lnSpc>
              </a:pPr>
              <a:r>
                <a:rPr lang="en-US" sz="2199" spc="109">
                  <a:solidFill>
                    <a:srgbClr val="191919"/>
                  </a:solidFill>
                  <a:latin typeface="Libre Baskerville"/>
                </a:rPr>
                <a:t>Direct Competitors: </a:t>
              </a:r>
            </a:p>
            <a:p>
              <a:pPr algn="ctr">
                <a:lnSpc>
                  <a:spcPts val="3079"/>
                </a:lnSpc>
              </a:pPr>
              <a:r>
                <a:rPr lang="en-US" sz="2199" spc="109">
                  <a:solidFill>
                    <a:srgbClr val="191919"/>
                  </a:solidFill>
                  <a:latin typeface="Libre Baskerville"/>
                </a:rPr>
                <a:t>Proteinak, Kabs Fit Factory </a:t>
              </a:r>
            </a:p>
            <a:p>
              <a:pPr algn="ctr">
                <a:lnSpc>
                  <a:spcPts val="3079"/>
                </a:lnSpc>
              </a:pPr>
            </a:p>
            <a:p>
              <a:pPr algn="ctr">
                <a:lnSpc>
                  <a:spcPts val="3079"/>
                </a:lnSpc>
              </a:pPr>
              <a:r>
                <a:rPr lang="en-US" sz="2199" spc="109">
                  <a:solidFill>
                    <a:srgbClr val="191919"/>
                  </a:solidFill>
                  <a:latin typeface="Libre Baskerville"/>
                </a:rPr>
                <a:t>Indirect Competitors:</a:t>
              </a:r>
            </a:p>
            <a:p>
              <a:pPr algn="ctr">
                <a:lnSpc>
                  <a:spcPts val="3079"/>
                </a:lnSpc>
              </a:pPr>
              <a:r>
                <a:rPr lang="en-US" sz="2199" spc="109">
                  <a:solidFill>
                    <a:srgbClr val="191919"/>
                  </a:solidFill>
                  <a:latin typeface="Libre Baskerville"/>
                </a:rPr>
                <a:t>Protein Bars &amp; Al Maraai Protein drink </a:t>
              </a:r>
            </a:p>
            <a:p>
              <a:pPr algn="ctr" marL="0" indent="0" lvl="0">
                <a:lnSpc>
                  <a:spcPts val="3079"/>
                </a:lnSpc>
                <a:spcBef>
                  <a:spcPct val="0"/>
                </a:spcBef>
              </a:pPr>
            </a:p>
          </p:txBody>
        </p:sp>
      </p:grpSp>
      <p:grpSp>
        <p:nvGrpSpPr>
          <p:cNvPr name="Group 13" id="13"/>
          <p:cNvGrpSpPr/>
          <p:nvPr/>
        </p:nvGrpSpPr>
        <p:grpSpPr>
          <a:xfrm rot="0">
            <a:off x="13316121" y="4878904"/>
            <a:ext cx="3943179" cy="1573276"/>
            <a:chOff x="0" y="0"/>
            <a:chExt cx="3615332" cy="1442469"/>
          </a:xfrm>
        </p:grpSpPr>
        <p:sp>
          <p:nvSpPr>
            <p:cNvPr name="Freeform 14" id="14"/>
            <p:cNvSpPr/>
            <p:nvPr/>
          </p:nvSpPr>
          <p:spPr>
            <a:xfrm flipH="false" flipV="false" rot="0">
              <a:off x="0" y="0"/>
              <a:ext cx="3615332" cy="1442469"/>
            </a:xfrm>
            <a:custGeom>
              <a:avLst/>
              <a:gdLst/>
              <a:ahLst/>
              <a:cxnLst/>
              <a:rect r="r" b="b" t="t" l="l"/>
              <a:pathLst>
                <a:path h="1442469" w="3615332">
                  <a:moveTo>
                    <a:pt x="0" y="0"/>
                  </a:moveTo>
                  <a:lnTo>
                    <a:pt x="3615332" y="0"/>
                  </a:lnTo>
                  <a:lnTo>
                    <a:pt x="3615332" y="1442469"/>
                  </a:lnTo>
                  <a:lnTo>
                    <a:pt x="0" y="1442469"/>
                  </a:lnTo>
                  <a:close/>
                </a:path>
              </a:pathLst>
            </a:custGeom>
            <a:solidFill>
              <a:srgbClr val="000000">
                <a:alpha val="0"/>
              </a:srgbClr>
            </a:solidFill>
          </p:spPr>
        </p:sp>
        <p:sp>
          <p:nvSpPr>
            <p:cNvPr name="TextBox 15" id="15"/>
            <p:cNvSpPr txBox="true"/>
            <p:nvPr/>
          </p:nvSpPr>
          <p:spPr>
            <a:xfrm>
              <a:off x="0" y="-38100"/>
              <a:ext cx="3615332" cy="1480569"/>
            </a:xfrm>
            <a:prstGeom prst="rect">
              <a:avLst/>
            </a:prstGeom>
          </p:spPr>
          <p:txBody>
            <a:bodyPr anchor="ctr" rtlCol="false" tIns="0" lIns="0" bIns="0" rIns="0"/>
            <a:lstStyle/>
            <a:p>
              <a:pPr algn="ctr">
                <a:lnSpc>
                  <a:spcPts val="3079"/>
                </a:lnSpc>
              </a:pPr>
              <a:r>
                <a:rPr lang="en-US" sz="2199" spc="109">
                  <a:solidFill>
                    <a:srgbClr val="191919"/>
                  </a:solidFill>
                  <a:latin typeface="Libre Baskerville"/>
                </a:rPr>
                <a:t>The only supplemental product that is made of eco-friendly package </a:t>
              </a:r>
            </a:p>
            <a:p>
              <a:pPr algn="ctr" marL="0" indent="0" lvl="0">
                <a:lnSpc>
                  <a:spcPts val="3079"/>
                </a:lnSpc>
                <a:spcBef>
                  <a:spcPct val="0"/>
                </a:spcBef>
              </a:pPr>
            </a:p>
          </p:txBody>
        </p:sp>
      </p:grpSp>
      <p:sp>
        <p:nvSpPr>
          <p:cNvPr name="AutoShape 16" id="16"/>
          <p:cNvSpPr/>
          <p:nvPr/>
        </p:nvSpPr>
        <p:spPr>
          <a:xfrm flipH="true" flipV="true">
            <a:off x="13390276" y="3851561"/>
            <a:ext cx="1897434" cy="1027343"/>
          </a:xfrm>
          <a:prstGeom prst="line">
            <a:avLst/>
          </a:prstGeom>
          <a:ln cap="flat" w="38100">
            <a:solidFill>
              <a:srgbClr val="0A092B"/>
            </a:solidFill>
            <a:prstDash val="solid"/>
            <a:headEnd type="arrow" len="sm" w="med"/>
            <a:tailEnd type="none" len="sm" w="sm"/>
          </a:ln>
        </p:spPr>
      </p:sp>
      <p:sp>
        <p:nvSpPr>
          <p:cNvPr name="AutoShape 17" id="17"/>
          <p:cNvSpPr/>
          <p:nvPr/>
        </p:nvSpPr>
        <p:spPr>
          <a:xfrm flipV="true">
            <a:off x="3743760" y="3851561"/>
            <a:ext cx="1829016" cy="1208636"/>
          </a:xfrm>
          <a:prstGeom prst="line">
            <a:avLst/>
          </a:prstGeom>
          <a:ln cap="flat" w="38100">
            <a:solidFill>
              <a:srgbClr val="0A092B"/>
            </a:solidFill>
            <a:prstDash val="solid"/>
            <a:headEnd type="arrow" len="sm" w="med"/>
            <a:tailEnd type="none" len="sm" w="sm"/>
          </a:ln>
        </p:spPr>
      </p:sp>
      <p:grpSp>
        <p:nvGrpSpPr>
          <p:cNvPr name="Group 18" id="18"/>
          <p:cNvGrpSpPr/>
          <p:nvPr/>
        </p:nvGrpSpPr>
        <p:grpSpPr>
          <a:xfrm rot="0">
            <a:off x="3675342" y="2749668"/>
            <a:ext cx="3961057" cy="1044488"/>
            <a:chOff x="0" y="0"/>
            <a:chExt cx="1007177" cy="265582"/>
          </a:xfrm>
        </p:grpSpPr>
        <p:sp>
          <p:nvSpPr>
            <p:cNvPr name="Freeform 19" id="19"/>
            <p:cNvSpPr/>
            <p:nvPr/>
          </p:nvSpPr>
          <p:spPr>
            <a:xfrm flipH="false" flipV="false" rot="0">
              <a:off x="0" y="0"/>
              <a:ext cx="1007177" cy="265582"/>
            </a:xfrm>
            <a:custGeom>
              <a:avLst/>
              <a:gdLst/>
              <a:ahLst/>
              <a:cxnLst/>
              <a:rect r="r" b="b" t="t" l="l"/>
              <a:pathLst>
                <a:path h="265582" w="1007177">
                  <a:moveTo>
                    <a:pt x="5864" y="0"/>
                  </a:moveTo>
                  <a:lnTo>
                    <a:pt x="1001313" y="0"/>
                  </a:lnTo>
                  <a:cubicBezTo>
                    <a:pt x="1002868" y="0"/>
                    <a:pt x="1004360" y="618"/>
                    <a:pt x="1005459" y="1717"/>
                  </a:cubicBezTo>
                  <a:cubicBezTo>
                    <a:pt x="1006559" y="2817"/>
                    <a:pt x="1007177" y="4308"/>
                    <a:pt x="1007177" y="5864"/>
                  </a:cubicBezTo>
                  <a:lnTo>
                    <a:pt x="1007177" y="259718"/>
                  </a:lnTo>
                  <a:cubicBezTo>
                    <a:pt x="1007177" y="261273"/>
                    <a:pt x="1006559" y="262765"/>
                    <a:pt x="1005459" y="263864"/>
                  </a:cubicBezTo>
                  <a:cubicBezTo>
                    <a:pt x="1004360" y="264964"/>
                    <a:pt x="1002868" y="265582"/>
                    <a:pt x="1001313" y="265582"/>
                  </a:cubicBezTo>
                  <a:lnTo>
                    <a:pt x="5864" y="265582"/>
                  </a:lnTo>
                  <a:cubicBezTo>
                    <a:pt x="4308" y="265582"/>
                    <a:pt x="2817" y="264964"/>
                    <a:pt x="1717" y="263864"/>
                  </a:cubicBezTo>
                  <a:cubicBezTo>
                    <a:pt x="618" y="262765"/>
                    <a:pt x="0" y="261273"/>
                    <a:pt x="0" y="259718"/>
                  </a:cubicBezTo>
                  <a:lnTo>
                    <a:pt x="0" y="5864"/>
                  </a:lnTo>
                  <a:cubicBezTo>
                    <a:pt x="0" y="4308"/>
                    <a:pt x="618" y="2817"/>
                    <a:pt x="1717" y="1717"/>
                  </a:cubicBezTo>
                  <a:cubicBezTo>
                    <a:pt x="2817" y="618"/>
                    <a:pt x="4308" y="0"/>
                    <a:pt x="5864" y="0"/>
                  </a:cubicBezTo>
                  <a:close/>
                </a:path>
              </a:pathLst>
            </a:custGeom>
            <a:solidFill>
              <a:srgbClr val="86F9B0"/>
            </a:solidFill>
          </p:spPr>
        </p:sp>
        <p:sp>
          <p:nvSpPr>
            <p:cNvPr name="TextBox 20" id="20"/>
            <p:cNvSpPr txBox="true"/>
            <p:nvPr/>
          </p:nvSpPr>
          <p:spPr>
            <a:xfrm>
              <a:off x="0" y="-76200"/>
              <a:ext cx="1007177" cy="341782"/>
            </a:xfrm>
            <a:prstGeom prst="rect">
              <a:avLst/>
            </a:prstGeom>
          </p:spPr>
          <p:txBody>
            <a:bodyPr anchor="ctr" rtlCol="false" tIns="254000" lIns="254000" bIns="254000" rIns="254000"/>
            <a:lstStyle/>
            <a:p>
              <a:pPr algn="ctr">
                <a:lnSpc>
                  <a:spcPts val="4199"/>
                </a:lnSpc>
              </a:pPr>
              <a:r>
                <a:rPr lang="en-US" sz="2799" spc="139">
                  <a:solidFill>
                    <a:srgbClr val="0A092B"/>
                  </a:solidFill>
                  <a:latin typeface="Libre Baskerville Bold"/>
                </a:rPr>
                <a:t>COMPETITORS</a:t>
              </a:r>
            </a:p>
          </p:txBody>
        </p:sp>
      </p:grpSp>
      <p:grpSp>
        <p:nvGrpSpPr>
          <p:cNvPr name="Group 21" id="21"/>
          <p:cNvGrpSpPr/>
          <p:nvPr/>
        </p:nvGrpSpPr>
        <p:grpSpPr>
          <a:xfrm rot="0">
            <a:off x="11326653" y="2749668"/>
            <a:ext cx="3961057" cy="1044488"/>
            <a:chOff x="0" y="0"/>
            <a:chExt cx="1007177" cy="265582"/>
          </a:xfrm>
        </p:grpSpPr>
        <p:sp>
          <p:nvSpPr>
            <p:cNvPr name="Freeform 22" id="22"/>
            <p:cNvSpPr/>
            <p:nvPr/>
          </p:nvSpPr>
          <p:spPr>
            <a:xfrm flipH="false" flipV="false" rot="0">
              <a:off x="0" y="0"/>
              <a:ext cx="1007177" cy="265582"/>
            </a:xfrm>
            <a:custGeom>
              <a:avLst/>
              <a:gdLst/>
              <a:ahLst/>
              <a:cxnLst/>
              <a:rect r="r" b="b" t="t" l="l"/>
              <a:pathLst>
                <a:path h="265582" w="1007177">
                  <a:moveTo>
                    <a:pt x="5864" y="0"/>
                  </a:moveTo>
                  <a:lnTo>
                    <a:pt x="1001313" y="0"/>
                  </a:lnTo>
                  <a:cubicBezTo>
                    <a:pt x="1002868" y="0"/>
                    <a:pt x="1004360" y="618"/>
                    <a:pt x="1005459" y="1717"/>
                  </a:cubicBezTo>
                  <a:cubicBezTo>
                    <a:pt x="1006559" y="2817"/>
                    <a:pt x="1007177" y="4308"/>
                    <a:pt x="1007177" y="5864"/>
                  </a:cubicBezTo>
                  <a:lnTo>
                    <a:pt x="1007177" y="259718"/>
                  </a:lnTo>
                  <a:cubicBezTo>
                    <a:pt x="1007177" y="261273"/>
                    <a:pt x="1006559" y="262765"/>
                    <a:pt x="1005459" y="263864"/>
                  </a:cubicBezTo>
                  <a:cubicBezTo>
                    <a:pt x="1004360" y="264964"/>
                    <a:pt x="1002868" y="265582"/>
                    <a:pt x="1001313" y="265582"/>
                  </a:cubicBezTo>
                  <a:lnTo>
                    <a:pt x="5864" y="265582"/>
                  </a:lnTo>
                  <a:cubicBezTo>
                    <a:pt x="4308" y="265582"/>
                    <a:pt x="2817" y="264964"/>
                    <a:pt x="1717" y="263864"/>
                  </a:cubicBezTo>
                  <a:cubicBezTo>
                    <a:pt x="618" y="262765"/>
                    <a:pt x="0" y="261273"/>
                    <a:pt x="0" y="259718"/>
                  </a:cubicBezTo>
                  <a:lnTo>
                    <a:pt x="0" y="5864"/>
                  </a:lnTo>
                  <a:cubicBezTo>
                    <a:pt x="0" y="4308"/>
                    <a:pt x="618" y="2817"/>
                    <a:pt x="1717" y="1717"/>
                  </a:cubicBezTo>
                  <a:cubicBezTo>
                    <a:pt x="2817" y="618"/>
                    <a:pt x="4308" y="0"/>
                    <a:pt x="5864" y="0"/>
                  </a:cubicBezTo>
                  <a:close/>
                </a:path>
              </a:pathLst>
            </a:custGeom>
            <a:solidFill>
              <a:srgbClr val="86F9B0"/>
            </a:solidFill>
          </p:spPr>
        </p:sp>
        <p:sp>
          <p:nvSpPr>
            <p:cNvPr name="TextBox 23" id="23"/>
            <p:cNvSpPr txBox="true"/>
            <p:nvPr/>
          </p:nvSpPr>
          <p:spPr>
            <a:xfrm>
              <a:off x="0" y="-76200"/>
              <a:ext cx="1007177" cy="341782"/>
            </a:xfrm>
            <a:prstGeom prst="rect">
              <a:avLst/>
            </a:prstGeom>
          </p:spPr>
          <p:txBody>
            <a:bodyPr anchor="ctr" rtlCol="false" tIns="254000" lIns="254000" bIns="254000" rIns="254000"/>
            <a:lstStyle/>
            <a:p>
              <a:pPr algn="ctr">
                <a:lnSpc>
                  <a:spcPts val="4199"/>
                </a:lnSpc>
              </a:pPr>
              <a:r>
                <a:rPr lang="en-US" sz="2799" spc="139">
                  <a:solidFill>
                    <a:srgbClr val="0A092B"/>
                  </a:solidFill>
                  <a:latin typeface="Libre Baskerville Bold"/>
                </a:rPr>
                <a:t>USP</a:t>
              </a:r>
            </a:p>
          </p:txBody>
        </p:sp>
      </p:grpSp>
      <p:sp>
        <p:nvSpPr>
          <p:cNvPr name="AutoShape 24" id="24"/>
          <p:cNvSpPr/>
          <p:nvPr/>
        </p:nvSpPr>
        <p:spPr>
          <a:xfrm flipV="true">
            <a:off x="9414590" y="6104685"/>
            <a:ext cx="0" cy="1208636"/>
          </a:xfrm>
          <a:prstGeom prst="line">
            <a:avLst/>
          </a:prstGeom>
          <a:ln cap="flat" w="38100">
            <a:solidFill>
              <a:srgbClr val="0A092B"/>
            </a:solidFill>
            <a:prstDash val="solid"/>
            <a:headEnd type="arrow" len="sm" w="med"/>
            <a:tailEnd type="none" len="sm" w="sm"/>
          </a:ln>
        </p:spPr>
      </p:sp>
      <p:grpSp>
        <p:nvGrpSpPr>
          <p:cNvPr name="Group 25" id="25"/>
          <p:cNvGrpSpPr/>
          <p:nvPr/>
        </p:nvGrpSpPr>
        <p:grpSpPr>
          <a:xfrm rot="0">
            <a:off x="7451939" y="7313320"/>
            <a:ext cx="3943179" cy="2354326"/>
            <a:chOff x="0" y="0"/>
            <a:chExt cx="3615332" cy="2158581"/>
          </a:xfrm>
        </p:grpSpPr>
        <p:sp>
          <p:nvSpPr>
            <p:cNvPr name="Freeform 26" id="26"/>
            <p:cNvSpPr/>
            <p:nvPr/>
          </p:nvSpPr>
          <p:spPr>
            <a:xfrm flipH="false" flipV="false" rot="0">
              <a:off x="0" y="0"/>
              <a:ext cx="3615332" cy="2158581"/>
            </a:xfrm>
            <a:custGeom>
              <a:avLst/>
              <a:gdLst/>
              <a:ahLst/>
              <a:cxnLst/>
              <a:rect r="r" b="b" t="t" l="l"/>
              <a:pathLst>
                <a:path h="2158581" w="3615332">
                  <a:moveTo>
                    <a:pt x="0" y="0"/>
                  </a:moveTo>
                  <a:lnTo>
                    <a:pt x="3615332" y="0"/>
                  </a:lnTo>
                  <a:lnTo>
                    <a:pt x="3615332" y="2158581"/>
                  </a:lnTo>
                  <a:lnTo>
                    <a:pt x="0" y="2158581"/>
                  </a:lnTo>
                  <a:close/>
                </a:path>
              </a:pathLst>
            </a:custGeom>
            <a:solidFill>
              <a:srgbClr val="000000">
                <a:alpha val="0"/>
              </a:srgbClr>
            </a:solidFill>
          </p:spPr>
        </p:sp>
        <p:sp>
          <p:nvSpPr>
            <p:cNvPr name="TextBox 27" id="27"/>
            <p:cNvSpPr txBox="true"/>
            <p:nvPr/>
          </p:nvSpPr>
          <p:spPr>
            <a:xfrm>
              <a:off x="0" y="-38100"/>
              <a:ext cx="3615332" cy="2196681"/>
            </a:xfrm>
            <a:prstGeom prst="rect">
              <a:avLst/>
            </a:prstGeom>
          </p:spPr>
          <p:txBody>
            <a:bodyPr anchor="ctr" rtlCol="false" tIns="0" lIns="0" bIns="0" rIns="0"/>
            <a:lstStyle/>
            <a:p>
              <a:pPr algn="ctr">
                <a:lnSpc>
                  <a:spcPts val="3079"/>
                </a:lnSpc>
              </a:pPr>
              <a:r>
                <a:rPr lang="en-US" sz="2199" spc="109">
                  <a:solidFill>
                    <a:srgbClr val="191919"/>
                  </a:solidFill>
                  <a:latin typeface="Libre Baskerville"/>
                </a:rPr>
                <a:t>Our product is positioned to enhance usability and reduces waste materials with a competitive price</a:t>
              </a:r>
            </a:p>
            <a:p>
              <a:pPr algn="ctr" marL="0" indent="0" lvl="0">
                <a:lnSpc>
                  <a:spcPts val="3079"/>
                </a:lnSpc>
                <a:spcBef>
                  <a:spcPct val="0"/>
                </a:spcBef>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309931" y="4626407"/>
            <a:ext cx="15668138" cy="0"/>
          </a:xfrm>
          <a:prstGeom prst="line">
            <a:avLst/>
          </a:prstGeom>
          <a:ln cap="rnd" w="19050">
            <a:solidFill>
              <a:srgbClr val="0A092B"/>
            </a:solidFill>
            <a:prstDash val="solid"/>
            <a:headEnd type="none" len="sm" w="sm"/>
            <a:tailEnd type="none" len="sm" w="sm"/>
          </a:ln>
        </p:spPr>
      </p:sp>
      <p:sp>
        <p:nvSpPr>
          <p:cNvPr name="AutoShape 3" id="3"/>
          <p:cNvSpPr/>
          <p:nvPr/>
        </p:nvSpPr>
        <p:spPr>
          <a:xfrm rot="0">
            <a:off x="1309931" y="9239250"/>
            <a:ext cx="15668138" cy="0"/>
          </a:xfrm>
          <a:prstGeom prst="line">
            <a:avLst/>
          </a:prstGeom>
          <a:ln cap="rnd" w="19050">
            <a:solidFill>
              <a:srgbClr val="0A092B"/>
            </a:solidFill>
            <a:prstDash val="solid"/>
            <a:headEnd type="none" len="sm" w="sm"/>
            <a:tailEnd type="none" len="sm" w="sm"/>
          </a:ln>
        </p:spPr>
      </p:sp>
      <p:grpSp>
        <p:nvGrpSpPr>
          <p:cNvPr name="Group 4" id="4"/>
          <p:cNvGrpSpPr/>
          <p:nvPr/>
        </p:nvGrpSpPr>
        <p:grpSpPr>
          <a:xfrm rot="0">
            <a:off x="1648969" y="5617007"/>
            <a:ext cx="2605142" cy="744936"/>
            <a:chOff x="0" y="0"/>
            <a:chExt cx="686128" cy="196197"/>
          </a:xfrm>
        </p:grpSpPr>
        <p:sp>
          <p:nvSpPr>
            <p:cNvPr name="Freeform 5" id="5"/>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6" id="6"/>
            <p:cNvSpPr txBox="true"/>
            <p:nvPr/>
          </p:nvSpPr>
          <p:spPr>
            <a:xfrm>
              <a:off x="0" y="-57150"/>
              <a:ext cx="686128" cy="253347"/>
            </a:xfrm>
            <a:prstGeom prst="rect">
              <a:avLst/>
            </a:prstGeom>
          </p:spPr>
          <p:txBody>
            <a:bodyPr anchor="ctr" rtlCol="false" tIns="50800" lIns="50800" bIns="50800" rIns="50800"/>
            <a:lstStyle/>
            <a:p>
              <a:pPr algn="ctr">
                <a:lnSpc>
                  <a:spcPts val="3912"/>
                </a:lnSpc>
              </a:pPr>
              <a:r>
                <a:rPr lang="en-US" sz="2794" spc="27">
                  <a:solidFill>
                    <a:srgbClr val="0A092B"/>
                  </a:solidFill>
                  <a:latin typeface="Libre Baskerville Bold"/>
                </a:rPr>
                <a:t>Pre launch</a:t>
              </a:r>
            </a:p>
          </p:txBody>
        </p:sp>
      </p:grpSp>
      <p:sp>
        <p:nvSpPr>
          <p:cNvPr name="TextBox 7" id="7"/>
          <p:cNvSpPr txBox="true"/>
          <p:nvPr/>
        </p:nvSpPr>
        <p:spPr>
          <a:xfrm rot="0">
            <a:off x="3367171" y="1313081"/>
            <a:ext cx="11394173" cy="2343156"/>
          </a:xfrm>
          <a:prstGeom prst="rect">
            <a:avLst/>
          </a:prstGeom>
        </p:spPr>
        <p:txBody>
          <a:bodyPr anchor="t" rtlCol="false" tIns="0" lIns="0" bIns="0" rIns="0">
            <a:spAutoFit/>
          </a:bodyPr>
          <a:lstStyle/>
          <a:p>
            <a:pPr algn="ctr" marL="0" indent="0" lvl="0">
              <a:lnSpc>
                <a:spcPts val="9000"/>
              </a:lnSpc>
            </a:pPr>
            <a:r>
              <a:rPr lang="en-US" sz="9000">
                <a:solidFill>
                  <a:srgbClr val="0A092B"/>
                </a:solidFill>
                <a:latin typeface="Poppins Bold"/>
              </a:rPr>
              <a:t>Go-To market strategy</a:t>
            </a:r>
          </a:p>
        </p:txBody>
      </p:sp>
      <p:sp>
        <p:nvSpPr>
          <p:cNvPr name="TextBox 8" id="8"/>
          <p:cNvSpPr txBox="true"/>
          <p:nvPr/>
        </p:nvSpPr>
        <p:spPr>
          <a:xfrm rot="0">
            <a:off x="1890764" y="6598518"/>
            <a:ext cx="2121552" cy="1563369"/>
          </a:xfrm>
          <a:prstGeom prst="rect">
            <a:avLst/>
          </a:prstGeom>
        </p:spPr>
        <p:txBody>
          <a:bodyPr anchor="t" rtlCol="false" tIns="0" lIns="0" bIns="0" rIns="0">
            <a:spAutoFit/>
          </a:bodyPr>
          <a:lstStyle/>
          <a:p>
            <a:pPr algn="ctr">
              <a:lnSpc>
                <a:spcPts val="4060"/>
              </a:lnSpc>
            </a:pPr>
            <a:r>
              <a:rPr lang="en-US" sz="2900">
                <a:solidFill>
                  <a:srgbClr val="0A092B"/>
                </a:solidFill>
                <a:latin typeface="Libre Baskerville"/>
              </a:rPr>
              <a:t>Goal </a:t>
            </a:r>
          </a:p>
          <a:p>
            <a:pPr algn="ctr">
              <a:lnSpc>
                <a:spcPts val="4200"/>
              </a:lnSpc>
            </a:pPr>
            <a:r>
              <a:rPr lang="en-US" sz="3000">
                <a:solidFill>
                  <a:srgbClr val="0A092B"/>
                </a:solidFill>
                <a:latin typeface="Libre Baskerville"/>
              </a:rPr>
              <a:t>How </a:t>
            </a:r>
          </a:p>
          <a:p>
            <a:pPr algn="ctr">
              <a:lnSpc>
                <a:spcPts val="4200"/>
              </a:lnSpc>
            </a:pPr>
            <a:r>
              <a:rPr lang="en-US" sz="3000">
                <a:solidFill>
                  <a:srgbClr val="0A092B"/>
                </a:solidFill>
                <a:latin typeface="Libre Baskerville"/>
              </a:rPr>
              <a:t>Impact</a:t>
            </a:r>
          </a:p>
        </p:txBody>
      </p:sp>
      <p:grpSp>
        <p:nvGrpSpPr>
          <p:cNvPr name="Group 9" id="9"/>
          <p:cNvGrpSpPr/>
          <p:nvPr/>
        </p:nvGrpSpPr>
        <p:grpSpPr>
          <a:xfrm rot="0">
            <a:off x="7553871" y="5651017"/>
            <a:ext cx="2605142" cy="744936"/>
            <a:chOff x="0" y="0"/>
            <a:chExt cx="686128" cy="196197"/>
          </a:xfrm>
        </p:grpSpPr>
        <p:sp>
          <p:nvSpPr>
            <p:cNvPr name="Freeform 10" id="10"/>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11" id="11"/>
            <p:cNvSpPr txBox="true"/>
            <p:nvPr/>
          </p:nvSpPr>
          <p:spPr>
            <a:xfrm>
              <a:off x="0" y="-57150"/>
              <a:ext cx="686128" cy="253347"/>
            </a:xfrm>
            <a:prstGeom prst="rect">
              <a:avLst/>
            </a:prstGeom>
          </p:spPr>
          <p:txBody>
            <a:bodyPr anchor="ctr" rtlCol="false" tIns="50800" lIns="50800" bIns="50800" rIns="50800"/>
            <a:lstStyle/>
            <a:p>
              <a:pPr algn="ctr">
                <a:lnSpc>
                  <a:spcPts val="3912"/>
                </a:lnSpc>
              </a:pPr>
              <a:r>
                <a:rPr lang="en-US" sz="2794" spc="27">
                  <a:solidFill>
                    <a:srgbClr val="0A092B"/>
                  </a:solidFill>
                  <a:latin typeface="Libre Baskerville Bold"/>
                </a:rPr>
                <a:t>Launch</a:t>
              </a:r>
            </a:p>
          </p:txBody>
        </p:sp>
      </p:grpSp>
      <p:grpSp>
        <p:nvGrpSpPr>
          <p:cNvPr name="Group 12" id="12"/>
          <p:cNvGrpSpPr/>
          <p:nvPr/>
        </p:nvGrpSpPr>
        <p:grpSpPr>
          <a:xfrm rot="0">
            <a:off x="13128640" y="5651017"/>
            <a:ext cx="2605142" cy="744936"/>
            <a:chOff x="0" y="0"/>
            <a:chExt cx="686128" cy="196197"/>
          </a:xfrm>
        </p:grpSpPr>
        <p:sp>
          <p:nvSpPr>
            <p:cNvPr name="Freeform 13" id="13"/>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14" id="14"/>
            <p:cNvSpPr txBox="true"/>
            <p:nvPr/>
          </p:nvSpPr>
          <p:spPr>
            <a:xfrm>
              <a:off x="0" y="-57150"/>
              <a:ext cx="686128" cy="253347"/>
            </a:xfrm>
            <a:prstGeom prst="rect">
              <a:avLst/>
            </a:prstGeom>
          </p:spPr>
          <p:txBody>
            <a:bodyPr anchor="ctr" rtlCol="false" tIns="50800" lIns="50800" bIns="50800" rIns="50800"/>
            <a:lstStyle/>
            <a:p>
              <a:pPr algn="ctr">
                <a:lnSpc>
                  <a:spcPts val="3912"/>
                </a:lnSpc>
              </a:pPr>
              <a:r>
                <a:rPr lang="en-US" sz="2794" spc="27">
                  <a:solidFill>
                    <a:srgbClr val="0A092B"/>
                  </a:solidFill>
                  <a:latin typeface="Libre Baskerville Bold"/>
                </a:rPr>
                <a:t>Post launch </a:t>
              </a:r>
            </a:p>
          </p:txBody>
        </p:sp>
      </p:grpSp>
      <p:sp>
        <p:nvSpPr>
          <p:cNvPr name="Freeform 15" id="15"/>
          <p:cNvSpPr/>
          <p:nvPr/>
        </p:nvSpPr>
        <p:spPr>
          <a:xfrm flipH="false" flipV="false" rot="5400000">
            <a:off x="-3529847" y="5354319"/>
            <a:ext cx="5897202" cy="4460429"/>
          </a:xfrm>
          <a:custGeom>
            <a:avLst/>
            <a:gdLst/>
            <a:ahLst/>
            <a:cxnLst/>
            <a:rect r="r" b="b" t="t" l="l"/>
            <a:pathLst>
              <a:path h="4460429" w="5897202">
                <a:moveTo>
                  <a:pt x="0" y="0"/>
                </a:moveTo>
                <a:lnTo>
                  <a:pt x="5897203" y="0"/>
                </a:lnTo>
                <a:lnTo>
                  <a:pt x="5897203" y="4460429"/>
                </a:lnTo>
                <a:lnTo>
                  <a:pt x="0" y="44604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7472182">
            <a:off x="15495852" y="-1088584"/>
            <a:ext cx="5897202" cy="4460429"/>
          </a:xfrm>
          <a:custGeom>
            <a:avLst/>
            <a:gdLst/>
            <a:ahLst/>
            <a:cxnLst/>
            <a:rect r="r" b="b" t="t" l="l"/>
            <a:pathLst>
              <a:path h="4460429" w="5897202">
                <a:moveTo>
                  <a:pt x="0" y="0"/>
                </a:moveTo>
                <a:lnTo>
                  <a:pt x="5897202" y="0"/>
                </a:lnTo>
                <a:lnTo>
                  <a:pt x="5897202" y="4460429"/>
                </a:lnTo>
                <a:lnTo>
                  <a:pt x="0" y="44604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7795666" y="6598518"/>
            <a:ext cx="2121552" cy="1563369"/>
          </a:xfrm>
          <a:prstGeom prst="rect">
            <a:avLst/>
          </a:prstGeom>
        </p:spPr>
        <p:txBody>
          <a:bodyPr anchor="t" rtlCol="false" tIns="0" lIns="0" bIns="0" rIns="0">
            <a:spAutoFit/>
          </a:bodyPr>
          <a:lstStyle/>
          <a:p>
            <a:pPr algn="ctr">
              <a:lnSpc>
                <a:spcPts val="4060"/>
              </a:lnSpc>
            </a:pPr>
            <a:r>
              <a:rPr lang="en-US" sz="2900">
                <a:solidFill>
                  <a:srgbClr val="0A092B"/>
                </a:solidFill>
                <a:latin typeface="Libre Baskerville"/>
              </a:rPr>
              <a:t>Goal </a:t>
            </a:r>
          </a:p>
          <a:p>
            <a:pPr algn="ctr">
              <a:lnSpc>
                <a:spcPts val="4200"/>
              </a:lnSpc>
            </a:pPr>
            <a:r>
              <a:rPr lang="en-US" sz="3000">
                <a:solidFill>
                  <a:srgbClr val="0A092B"/>
                </a:solidFill>
                <a:latin typeface="Libre Baskerville"/>
              </a:rPr>
              <a:t>How </a:t>
            </a:r>
          </a:p>
          <a:p>
            <a:pPr algn="ctr">
              <a:lnSpc>
                <a:spcPts val="4200"/>
              </a:lnSpc>
            </a:pPr>
            <a:r>
              <a:rPr lang="en-US" sz="3000">
                <a:solidFill>
                  <a:srgbClr val="0A092B"/>
                </a:solidFill>
                <a:latin typeface="Libre Baskerville"/>
              </a:rPr>
              <a:t>Impact</a:t>
            </a:r>
          </a:p>
        </p:txBody>
      </p:sp>
      <p:sp>
        <p:nvSpPr>
          <p:cNvPr name="TextBox 18" id="18"/>
          <p:cNvSpPr txBox="true"/>
          <p:nvPr/>
        </p:nvSpPr>
        <p:spPr>
          <a:xfrm rot="0">
            <a:off x="13370434" y="6598518"/>
            <a:ext cx="2121552" cy="1563369"/>
          </a:xfrm>
          <a:prstGeom prst="rect">
            <a:avLst/>
          </a:prstGeom>
        </p:spPr>
        <p:txBody>
          <a:bodyPr anchor="t" rtlCol="false" tIns="0" lIns="0" bIns="0" rIns="0">
            <a:spAutoFit/>
          </a:bodyPr>
          <a:lstStyle/>
          <a:p>
            <a:pPr algn="ctr">
              <a:lnSpc>
                <a:spcPts val="4060"/>
              </a:lnSpc>
            </a:pPr>
            <a:r>
              <a:rPr lang="en-US" sz="2900">
                <a:solidFill>
                  <a:srgbClr val="0A092B"/>
                </a:solidFill>
                <a:latin typeface="Libre Baskerville"/>
              </a:rPr>
              <a:t>Goal </a:t>
            </a:r>
          </a:p>
          <a:p>
            <a:pPr algn="ctr">
              <a:lnSpc>
                <a:spcPts val="4200"/>
              </a:lnSpc>
            </a:pPr>
            <a:r>
              <a:rPr lang="en-US" sz="3000">
                <a:solidFill>
                  <a:srgbClr val="0A092B"/>
                </a:solidFill>
                <a:latin typeface="Libre Baskerville"/>
              </a:rPr>
              <a:t>How </a:t>
            </a:r>
          </a:p>
          <a:p>
            <a:pPr algn="ctr">
              <a:lnSpc>
                <a:spcPts val="4200"/>
              </a:lnSpc>
            </a:pPr>
            <a:r>
              <a:rPr lang="en-US" sz="3000">
                <a:solidFill>
                  <a:srgbClr val="0A092B"/>
                </a:solidFill>
                <a:latin typeface="Libre Baskerville"/>
              </a:rPr>
              <a:t>Impact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6027" y="2099316"/>
            <a:ext cx="17546401" cy="6126618"/>
          </a:xfrm>
          <a:custGeom>
            <a:avLst/>
            <a:gdLst/>
            <a:ahLst/>
            <a:cxnLst/>
            <a:rect r="r" b="b" t="t" l="l"/>
            <a:pathLst>
              <a:path h="6126618" w="17546401">
                <a:moveTo>
                  <a:pt x="0" y="0"/>
                </a:moveTo>
                <a:lnTo>
                  <a:pt x="17546401" y="0"/>
                </a:lnTo>
                <a:lnTo>
                  <a:pt x="17546401" y="6126618"/>
                </a:lnTo>
                <a:lnTo>
                  <a:pt x="0" y="6126618"/>
                </a:lnTo>
                <a:lnTo>
                  <a:pt x="0" y="0"/>
                </a:lnTo>
                <a:close/>
              </a:path>
            </a:pathLst>
          </a:custGeom>
          <a:blipFill>
            <a:blip r:embed="rId2"/>
            <a:stretch>
              <a:fillRect l="0" t="0" r="0" b="0"/>
            </a:stretch>
          </a:blipFill>
        </p:spPr>
      </p:sp>
      <p:sp>
        <p:nvSpPr>
          <p:cNvPr name="TextBox 3" id="3"/>
          <p:cNvSpPr txBox="true"/>
          <p:nvPr/>
        </p:nvSpPr>
        <p:spPr>
          <a:xfrm rot="0">
            <a:off x="572044" y="761397"/>
            <a:ext cx="11394173" cy="1200156"/>
          </a:xfrm>
          <a:prstGeom prst="rect">
            <a:avLst/>
          </a:prstGeom>
        </p:spPr>
        <p:txBody>
          <a:bodyPr anchor="t" rtlCol="false" tIns="0" lIns="0" bIns="0" rIns="0">
            <a:spAutoFit/>
          </a:bodyPr>
          <a:lstStyle/>
          <a:p>
            <a:pPr algn="ctr" marL="0" indent="0" lvl="0">
              <a:lnSpc>
                <a:spcPts val="9000"/>
              </a:lnSpc>
            </a:pPr>
            <a:r>
              <a:rPr lang="en-US" sz="9000">
                <a:solidFill>
                  <a:srgbClr val="0A092B"/>
                </a:solidFill>
                <a:latin typeface="Poppins Bold"/>
              </a:rPr>
              <a:t>Income statement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0571" y="405174"/>
            <a:ext cx="12704537" cy="9508326"/>
          </a:xfrm>
          <a:custGeom>
            <a:avLst/>
            <a:gdLst/>
            <a:ahLst/>
            <a:cxnLst/>
            <a:rect r="r" b="b" t="t" l="l"/>
            <a:pathLst>
              <a:path h="9508326" w="12704537">
                <a:moveTo>
                  <a:pt x="0" y="0"/>
                </a:moveTo>
                <a:lnTo>
                  <a:pt x="12704537" y="0"/>
                </a:lnTo>
                <a:lnTo>
                  <a:pt x="12704537" y="9508326"/>
                </a:lnTo>
                <a:lnTo>
                  <a:pt x="0" y="9508326"/>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pSp>
        <p:nvGrpSpPr>
          <p:cNvPr name="Group 2" id="2"/>
          <p:cNvGrpSpPr/>
          <p:nvPr/>
        </p:nvGrpSpPr>
        <p:grpSpPr>
          <a:xfrm rot="0">
            <a:off x="9367196" y="1028700"/>
            <a:ext cx="7892104" cy="9713359"/>
            <a:chOff x="0" y="0"/>
            <a:chExt cx="660400" cy="812800"/>
          </a:xfrm>
        </p:grpSpPr>
        <p:sp>
          <p:nvSpPr>
            <p:cNvPr name="Freeform 3" id="3"/>
            <p:cNvSpPr/>
            <p:nvPr/>
          </p:nvSpPr>
          <p:spPr>
            <a:xfrm flipH="false" flipV="false" rot="0">
              <a:off x="0" y="0"/>
              <a:ext cx="660400" cy="812800"/>
            </a:xfrm>
            <a:custGeom>
              <a:avLst/>
              <a:gdLst/>
              <a:ahLst/>
              <a:cxnLst/>
              <a:rect r="r" b="b" t="t" l="l"/>
              <a:pathLst>
                <a:path h="812800"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86F9B0"/>
            </a:solidFill>
          </p:spPr>
        </p:sp>
        <p:sp>
          <p:nvSpPr>
            <p:cNvPr name="TextBox 4" id="4"/>
            <p:cNvSpPr txBox="true"/>
            <p:nvPr/>
          </p:nvSpPr>
          <p:spPr>
            <a:xfrm>
              <a:off x="0" y="88900"/>
              <a:ext cx="660400" cy="723900"/>
            </a:xfrm>
            <a:prstGeom prst="rect">
              <a:avLst/>
            </a:prstGeom>
          </p:spPr>
          <p:txBody>
            <a:bodyPr anchor="ctr" rtlCol="false" tIns="50800" lIns="50800" bIns="50800" rIns="50800"/>
            <a:lstStyle/>
            <a:p>
              <a:pPr algn="ctr">
                <a:lnSpc>
                  <a:spcPts val="3212"/>
                </a:lnSpc>
              </a:pPr>
            </a:p>
          </p:txBody>
        </p:sp>
      </p:grpSp>
      <p:sp>
        <p:nvSpPr>
          <p:cNvPr name="Freeform 5" id="5"/>
          <p:cNvSpPr/>
          <p:nvPr/>
        </p:nvSpPr>
        <p:spPr>
          <a:xfrm flipH="false" flipV="false" rot="0">
            <a:off x="10606143" y="5630203"/>
            <a:ext cx="5414211" cy="4114800"/>
          </a:xfrm>
          <a:custGeom>
            <a:avLst/>
            <a:gdLst/>
            <a:ahLst/>
            <a:cxnLst/>
            <a:rect r="r" b="b" t="t" l="l"/>
            <a:pathLst>
              <a:path h="4114800" w="5414211">
                <a:moveTo>
                  <a:pt x="0" y="0"/>
                </a:moveTo>
                <a:lnTo>
                  <a:pt x="5414210" y="0"/>
                </a:lnTo>
                <a:lnTo>
                  <a:pt x="541421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4387509"/>
            <a:ext cx="7404623" cy="4352290"/>
          </a:xfrm>
          <a:prstGeom prst="rect">
            <a:avLst/>
          </a:prstGeom>
        </p:spPr>
        <p:txBody>
          <a:bodyPr anchor="t" rtlCol="false" tIns="0" lIns="0" bIns="0" rIns="0">
            <a:spAutoFit/>
          </a:bodyPr>
          <a:lstStyle/>
          <a:p>
            <a:pPr algn="ctr">
              <a:lnSpc>
                <a:spcPts val="7139"/>
              </a:lnSpc>
            </a:pPr>
            <a:r>
              <a:rPr lang="en-US" sz="5100">
                <a:solidFill>
                  <a:srgbClr val="0A092B"/>
                </a:solidFill>
                <a:latin typeface="Libre Baskerville Bold"/>
              </a:rPr>
              <a:t>We need to sell 32K capsules to break even.  </a:t>
            </a:r>
          </a:p>
          <a:p>
            <a:pPr algn="ctr">
              <a:lnSpc>
                <a:spcPts val="6580"/>
              </a:lnSpc>
            </a:pPr>
          </a:p>
          <a:p>
            <a:pPr algn="ctr">
              <a:lnSpc>
                <a:spcPts val="6580"/>
              </a:lnSpc>
            </a:pPr>
          </a:p>
        </p:txBody>
      </p:sp>
      <p:sp>
        <p:nvSpPr>
          <p:cNvPr name="TextBox 7" id="7"/>
          <p:cNvSpPr txBox="true"/>
          <p:nvPr/>
        </p:nvSpPr>
        <p:spPr>
          <a:xfrm rot="0">
            <a:off x="48967" y="1514557"/>
            <a:ext cx="9364089" cy="1314184"/>
          </a:xfrm>
          <a:prstGeom prst="rect">
            <a:avLst/>
          </a:prstGeom>
        </p:spPr>
        <p:txBody>
          <a:bodyPr anchor="t" rtlCol="false" tIns="0" lIns="0" bIns="0" rIns="0">
            <a:spAutoFit/>
          </a:bodyPr>
          <a:lstStyle/>
          <a:p>
            <a:pPr algn="ctr">
              <a:lnSpc>
                <a:spcPts val="10726"/>
              </a:lnSpc>
            </a:pPr>
            <a:r>
              <a:rPr lang="en-US" sz="7661">
                <a:solidFill>
                  <a:srgbClr val="0A092B"/>
                </a:solidFill>
                <a:latin typeface="Libre Baskerville Bold"/>
              </a:rPr>
              <a:t>Break even point</a:t>
            </a:r>
          </a:p>
        </p:txBody>
      </p:sp>
      <p:sp>
        <p:nvSpPr>
          <p:cNvPr name="TextBox 8" id="8"/>
          <p:cNvSpPr txBox="true"/>
          <p:nvPr/>
        </p:nvSpPr>
        <p:spPr>
          <a:xfrm rot="0">
            <a:off x="11959359" y="3201522"/>
            <a:ext cx="2707779" cy="1724539"/>
          </a:xfrm>
          <a:prstGeom prst="rect">
            <a:avLst/>
          </a:prstGeom>
        </p:spPr>
        <p:txBody>
          <a:bodyPr anchor="t" rtlCol="false" tIns="0" lIns="0" bIns="0" rIns="0">
            <a:spAutoFit/>
          </a:bodyPr>
          <a:lstStyle/>
          <a:p>
            <a:pPr algn="ctr">
              <a:lnSpc>
                <a:spcPts val="14146"/>
              </a:lnSpc>
            </a:pPr>
            <a:r>
              <a:rPr lang="en-US" sz="10104">
                <a:solidFill>
                  <a:srgbClr val="0A092B"/>
                </a:solidFill>
                <a:latin typeface="Libre Baskerville Bold"/>
              </a:rPr>
              <a:t>32K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TextBox 2" id="2"/>
          <p:cNvSpPr txBox="true"/>
          <p:nvPr/>
        </p:nvSpPr>
        <p:spPr>
          <a:xfrm rot="0">
            <a:off x="4934294" y="2887743"/>
            <a:ext cx="7401248" cy="4698139"/>
          </a:xfrm>
          <a:prstGeom prst="rect">
            <a:avLst/>
          </a:prstGeom>
        </p:spPr>
        <p:txBody>
          <a:bodyPr anchor="t" rtlCol="false" tIns="0" lIns="0" bIns="0" rIns="0">
            <a:spAutoFit/>
          </a:bodyPr>
          <a:lstStyle/>
          <a:p>
            <a:pPr algn="l" marL="706335" indent="-353167" lvl="1">
              <a:lnSpc>
                <a:spcPts val="5332"/>
              </a:lnSpc>
              <a:buAutoNum type="arabicPeriod" startAt="1"/>
            </a:pPr>
            <a:r>
              <a:rPr lang="en-US" sz="3271" spc="19">
                <a:solidFill>
                  <a:srgbClr val="0A092B"/>
                </a:solidFill>
                <a:latin typeface="Libre Baskerville"/>
              </a:rPr>
              <a:t>Problem </a:t>
            </a:r>
          </a:p>
          <a:p>
            <a:pPr algn="l" marL="706335" indent="-353167" lvl="1">
              <a:lnSpc>
                <a:spcPts val="5332"/>
              </a:lnSpc>
              <a:buAutoNum type="arabicPeriod" startAt="1"/>
            </a:pPr>
            <a:r>
              <a:rPr lang="en-US" sz="3271" spc="19">
                <a:solidFill>
                  <a:srgbClr val="0A092B"/>
                </a:solidFill>
                <a:latin typeface="Libre Baskerville"/>
              </a:rPr>
              <a:t>Solution</a:t>
            </a:r>
          </a:p>
          <a:p>
            <a:pPr algn="l" marL="706335" indent="-353167" lvl="1">
              <a:lnSpc>
                <a:spcPts val="5332"/>
              </a:lnSpc>
              <a:buAutoNum type="arabicPeriod" startAt="1"/>
            </a:pPr>
            <a:r>
              <a:rPr lang="en-US" sz="3271" spc="19">
                <a:solidFill>
                  <a:srgbClr val="0A092B"/>
                </a:solidFill>
                <a:latin typeface="Libre Baskerville"/>
              </a:rPr>
              <a:t>Marketing opportunity</a:t>
            </a:r>
          </a:p>
          <a:p>
            <a:pPr algn="l" marL="706335" indent="-353167" lvl="1">
              <a:lnSpc>
                <a:spcPts val="5332"/>
              </a:lnSpc>
              <a:buAutoNum type="arabicPeriod" startAt="1"/>
            </a:pPr>
            <a:r>
              <a:rPr lang="en-US" sz="3271" spc="19">
                <a:solidFill>
                  <a:srgbClr val="0A092B"/>
                </a:solidFill>
                <a:latin typeface="Libre Baskerville"/>
              </a:rPr>
              <a:t>Business model</a:t>
            </a:r>
          </a:p>
          <a:p>
            <a:pPr algn="l" marL="706335" indent="-353167" lvl="1">
              <a:lnSpc>
                <a:spcPts val="5332"/>
              </a:lnSpc>
              <a:buAutoNum type="arabicPeriod" startAt="1"/>
            </a:pPr>
            <a:r>
              <a:rPr lang="en-US" sz="3271" spc="19">
                <a:solidFill>
                  <a:srgbClr val="0A092B"/>
                </a:solidFill>
                <a:latin typeface="Libre Baskerville"/>
              </a:rPr>
              <a:t>Competitive landscape</a:t>
            </a:r>
          </a:p>
          <a:p>
            <a:pPr algn="l" marL="706335" indent="-353167" lvl="1">
              <a:lnSpc>
                <a:spcPts val="5332"/>
              </a:lnSpc>
              <a:buAutoNum type="arabicPeriod" startAt="1"/>
            </a:pPr>
            <a:r>
              <a:rPr lang="en-US" sz="3271" spc="19">
                <a:solidFill>
                  <a:srgbClr val="0A092B"/>
                </a:solidFill>
                <a:latin typeface="Libre Baskerville"/>
              </a:rPr>
              <a:t>Go to market strategy </a:t>
            </a:r>
          </a:p>
          <a:p>
            <a:pPr algn="l" marL="706335" indent="-353167" lvl="1">
              <a:lnSpc>
                <a:spcPts val="5332"/>
              </a:lnSpc>
              <a:spcBef>
                <a:spcPct val="0"/>
              </a:spcBef>
              <a:buAutoNum type="arabicPeriod" startAt="1"/>
            </a:pPr>
            <a:r>
              <a:rPr lang="en-US" sz="3271" spc="19">
                <a:solidFill>
                  <a:srgbClr val="0A092B"/>
                </a:solidFill>
                <a:latin typeface="Libre Baskerville"/>
              </a:rPr>
              <a:t>Financial projections </a:t>
            </a:r>
          </a:p>
        </p:txBody>
      </p:sp>
      <p:grpSp>
        <p:nvGrpSpPr>
          <p:cNvPr name="Group 3" id="3"/>
          <p:cNvGrpSpPr/>
          <p:nvPr/>
        </p:nvGrpSpPr>
        <p:grpSpPr>
          <a:xfrm rot="0">
            <a:off x="4734011" y="1341546"/>
            <a:ext cx="7744663" cy="1528987"/>
            <a:chOff x="0" y="0"/>
            <a:chExt cx="2039747" cy="402696"/>
          </a:xfrm>
        </p:grpSpPr>
        <p:sp>
          <p:nvSpPr>
            <p:cNvPr name="Freeform 4" id="4"/>
            <p:cNvSpPr/>
            <p:nvPr/>
          </p:nvSpPr>
          <p:spPr>
            <a:xfrm flipH="false" flipV="false" rot="0">
              <a:off x="0" y="0"/>
              <a:ext cx="2039747" cy="402696"/>
            </a:xfrm>
            <a:custGeom>
              <a:avLst/>
              <a:gdLst/>
              <a:ahLst/>
              <a:cxnLst/>
              <a:rect r="r" b="b" t="t" l="l"/>
              <a:pathLst>
                <a:path h="402696" w="2039747">
                  <a:moveTo>
                    <a:pt x="0" y="0"/>
                  </a:moveTo>
                  <a:lnTo>
                    <a:pt x="2039747" y="0"/>
                  </a:lnTo>
                  <a:lnTo>
                    <a:pt x="2039747" y="402696"/>
                  </a:lnTo>
                  <a:lnTo>
                    <a:pt x="0" y="402696"/>
                  </a:lnTo>
                  <a:close/>
                </a:path>
              </a:pathLst>
            </a:custGeom>
            <a:solidFill>
              <a:srgbClr val="0A092B"/>
            </a:solidFill>
            <a:ln cap="sq">
              <a:noFill/>
              <a:prstDash val="solid"/>
              <a:miter/>
            </a:ln>
          </p:spPr>
        </p:sp>
        <p:sp>
          <p:nvSpPr>
            <p:cNvPr name="TextBox 5" id="5"/>
            <p:cNvSpPr txBox="true"/>
            <p:nvPr/>
          </p:nvSpPr>
          <p:spPr>
            <a:xfrm>
              <a:off x="0" y="-76200"/>
              <a:ext cx="2039747" cy="478896"/>
            </a:xfrm>
            <a:prstGeom prst="rect">
              <a:avLst/>
            </a:prstGeom>
          </p:spPr>
          <p:txBody>
            <a:bodyPr anchor="ctr" rtlCol="false" tIns="50800" lIns="50800" bIns="50800" rIns="50800"/>
            <a:lstStyle/>
            <a:p>
              <a:pPr algn="ctr" marL="0" indent="0" lvl="0">
                <a:lnSpc>
                  <a:spcPts val="5534"/>
                </a:lnSpc>
                <a:spcBef>
                  <a:spcPct val="0"/>
                </a:spcBef>
              </a:pPr>
              <a:r>
                <a:rPr lang="en-US" sz="4010" spc="24">
                  <a:solidFill>
                    <a:srgbClr val="86F9B0"/>
                  </a:solidFill>
                  <a:latin typeface="Libre Baskerville"/>
                </a:rPr>
                <a:t>TABLE OF CONTENT</a:t>
              </a:r>
            </a:p>
          </p:txBody>
        </p:sp>
      </p:grpSp>
      <p:sp>
        <p:nvSpPr>
          <p:cNvPr name="Freeform 6" id="6"/>
          <p:cNvSpPr/>
          <p:nvPr/>
        </p:nvSpPr>
        <p:spPr>
          <a:xfrm flipH="false" flipV="false" rot="5400000">
            <a:off x="-4300298" y="1112840"/>
            <a:ext cx="10657996" cy="8061320"/>
          </a:xfrm>
          <a:custGeom>
            <a:avLst/>
            <a:gdLst/>
            <a:ahLst/>
            <a:cxnLst/>
            <a:rect r="r" b="b" t="t" l="l"/>
            <a:pathLst>
              <a:path h="8061320" w="10657996">
                <a:moveTo>
                  <a:pt x="0" y="0"/>
                </a:moveTo>
                <a:lnTo>
                  <a:pt x="10657996" y="0"/>
                </a:lnTo>
                <a:lnTo>
                  <a:pt x="10657996" y="8061320"/>
                </a:lnTo>
                <a:lnTo>
                  <a:pt x="0" y="80613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9041523">
            <a:off x="13364829" y="-716429"/>
            <a:ext cx="11109843" cy="7494094"/>
          </a:xfrm>
          <a:custGeom>
            <a:avLst/>
            <a:gdLst/>
            <a:ahLst/>
            <a:cxnLst/>
            <a:rect r="r" b="b" t="t" l="l"/>
            <a:pathLst>
              <a:path h="7494094" w="11109843">
                <a:moveTo>
                  <a:pt x="0" y="0"/>
                </a:moveTo>
                <a:lnTo>
                  <a:pt x="11109842" y="0"/>
                </a:lnTo>
                <a:lnTo>
                  <a:pt x="11109842" y="7494094"/>
                </a:lnTo>
                <a:lnTo>
                  <a:pt x="0" y="74940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701591" y="2815642"/>
            <a:ext cx="4721256" cy="4721237"/>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34" t="0" r="-34" b="0"/>
              </a:stretch>
            </a:blipFill>
          </p:spPr>
        </p:sp>
      </p:grpSp>
      <p:grpSp>
        <p:nvGrpSpPr>
          <p:cNvPr name="Group 4" id="4"/>
          <p:cNvGrpSpPr/>
          <p:nvPr/>
        </p:nvGrpSpPr>
        <p:grpSpPr>
          <a:xfrm rot="0">
            <a:off x="6418184" y="2848403"/>
            <a:ext cx="4655734" cy="4655715"/>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16666" r="0" b="-16666"/>
              </a:stretch>
            </a:blipFill>
          </p:spPr>
        </p:sp>
      </p:grpSp>
      <p:grpSp>
        <p:nvGrpSpPr>
          <p:cNvPr name="Group 6" id="6"/>
          <p:cNvGrpSpPr/>
          <p:nvPr/>
        </p:nvGrpSpPr>
        <p:grpSpPr>
          <a:xfrm rot="0">
            <a:off x="1134778" y="2815642"/>
            <a:ext cx="4655734" cy="4655715"/>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7132" t="0" r="-7132" b="0"/>
              </a:stretch>
            </a:blipFill>
          </p:spPr>
        </p:sp>
      </p:grpSp>
      <p:grpSp>
        <p:nvGrpSpPr>
          <p:cNvPr name="Group 8" id="8"/>
          <p:cNvGrpSpPr/>
          <p:nvPr/>
        </p:nvGrpSpPr>
        <p:grpSpPr>
          <a:xfrm rot="0">
            <a:off x="0" y="-394283"/>
            <a:ext cx="18288000" cy="3086100"/>
            <a:chOff x="0" y="0"/>
            <a:chExt cx="4816593" cy="812800"/>
          </a:xfrm>
        </p:grpSpPr>
        <p:sp>
          <p:nvSpPr>
            <p:cNvPr name="Freeform 9" id="9"/>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0A092B">
                <a:alpha val="30980"/>
              </a:srgbClr>
            </a:solidFill>
          </p:spPr>
        </p:sp>
        <p:sp>
          <p:nvSpPr>
            <p:cNvPr name="TextBox 10" id="10"/>
            <p:cNvSpPr txBox="true"/>
            <p:nvPr/>
          </p:nvSpPr>
          <p:spPr>
            <a:xfrm>
              <a:off x="0" y="-28575"/>
              <a:ext cx="4816593" cy="841375"/>
            </a:xfrm>
            <a:prstGeom prst="rect">
              <a:avLst/>
            </a:prstGeom>
          </p:spPr>
          <p:txBody>
            <a:bodyPr anchor="ctr" rtlCol="false" tIns="50800" lIns="50800" bIns="50800" rIns="50800"/>
            <a:lstStyle/>
            <a:p>
              <a:pPr algn="ctr">
                <a:lnSpc>
                  <a:spcPts val="2698"/>
                </a:lnSpc>
              </a:pPr>
            </a:p>
          </p:txBody>
        </p:sp>
      </p:grpSp>
      <p:sp>
        <p:nvSpPr>
          <p:cNvPr name="TextBox 11" id="11"/>
          <p:cNvSpPr txBox="true"/>
          <p:nvPr/>
        </p:nvSpPr>
        <p:spPr>
          <a:xfrm rot="0">
            <a:off x="7204110" y="7641097"/>
            <a:ext cx="3116644" cy="975906"/>
          </a:xfrm>
          <a:prstGeom prst="rect">
            <a:avLst/>
          </a:prstGeom>
        </p:spPr>
        <p:txBody>
          <a:bodyPr anchor="t" rtlCol="false" tIns="0" lIns="0" bIns="0" rIns="0">
            <a:spAutoFit/>
          </a:bodyPr>
          <a:lstStyle/>
          <a:p>
            <a:pPr algn="ctr">
              <a:lnSpc>
                <a:spcPts val="3959"/>
              </a:lnSpc>
            </a:pPr>
            <a:r>
              <a:rPr lang="en-US" sz="2828">
                <a:solidFill>
                  <a:srgbClr val="0A092B"/>
                </a:solidFill>
                <a:latin typeface="Libre Baskerville Bold"/>
              </a:rPr>
              <a:t>Raghad Al Aranki</a:t>
            </a:r>
          </a:p>
        </p:txBody>
      </p:sp>
      <p:sp>
        <p:nvSpPr>
          <p:cNvPr name="TextBox 12" id="12"/>
          <p:cNvSpPr txBox="true"/>
          <p:nvPr/>
        </p:nvSpPr>
        <p:spPr>
          <a:xfrm rot="0">
            <a:off x="12956539" y="7641097"/>
            <a:ext cx="2211359" cy="940346"/>
          </a:xfrm>
          <a:prstGeom prst="rect">
            <a:avLst/>
          </a:prstGeom>
        </p:spPr>
        <p:txBody>
          <a:bodyPr anchor="t" rtlCol="false" tIns="0" lIns="0" bIns="0" rIns="0">
            <a:spAutoFit/>
          </a:bodyPr>
          <a:lstStyle/>
          <a:p>
            <a:pPr algn="ctr">
              <a:lnSpc>
                <a:spcPts val="3819"/>
              </a:lnSpc>
            </a:pPr>
            <a:r>
              <a:rPr lang="en-US" sz="2728">
                <a:solidFill>
                  <a:srgbClr val="0A092B"/>
                </a:solidFill>
                <a:latin typeface="Libre Baskerville Bold"/>
              </a:rPr>
              <a:t>Kameel Al Namat</a:t>
            </a:r>
          </a:p>
        </p:txBody>
      </p:sp>
      <p:sp>
        <p:nvSpPr>
          <p:cNvPr name="TextBox 13" id="13"/>
          <p:cNvSpPr txBox="true"/>
          <p:nvPr/>
        </p:nvSpPr>
        <p:spPr>
          <a:xfrm rot="0">
            <a:off x="2356966" y="7605537"/>
            <a:ext cx="2211359" cy="940346"/>
          </a:xfrm>
          <a:prstGeom prst="rect">
            <a:avLst/>
          </a:prstGeom>
        </p:spPr>
        <p:txBody>
          <a:bodyPr anchor="t" rtlCol="false" tIns="0" lIns="0" bIns="0" rIns="0">
            <a:spAutoFit/>
          </a:bodyPr>
          <a:lstStyle/>
          <a:p>
            <a:pPr algn="ctr">
              <a:lnSpc>
                <a:spcPts val="3819"/>
              </a:lnSpc>
            </a:pPr>
            <a:r>
              <a:rPr lang="en-US" sz="2728">
                <a:solidFill>
                  <a:srgbClr val="0A092B"/>
                </a:solidFill>
                <a:latin typeface="Libre Baskerville Bold"/>
              </a:rPr>
              <a:t>Saif Haddad</a:t>
            </a:r>
          </a:p>
        </p:txBody>
      </p:sp>
      <p:sp>
        <p:nvSpPr>
          <p:cNvPr name="TextBox 14" id="14"/>
          <p:cNvSpPr txBox="true"/>
          <p:nvPr/>
        </p:nvSpPr>
        <p:spPr>
          <a:xfrm rot="0">
            <a:off x="-5681355" y="514344"/>
            <a:ext cx="18288000" cy="1566544"/>
          </a:xfrm>
          <a:prstGeom prst="rect">
            <a:avLst/>
          </a:prstGeom>
        </p:spPr>
        <p:txBody>
          <a:bodyPr anchor="t" rtlCol="false" tIns="0" lIns="0" bIns="0" rIns="0">
            <a:spAutoFit/>
          </a:bodyPr>
          <a:lstStyle/>
          <a:p>
            <a:pPr algn="ctr">
              <a:lnSpc>
                <a:spcPts val="12880"/>
              </a:lnSpc>
            </a:pPr>
            <a:r>
              <a:rPr lang="en-US" sz="9200">
                <a:solidFill>
                  <a:srgbClr val="0A092B"/>
                </a:solidFill>
                <a:latin typeface="Libre Baskerville Bold"/>
              </a:rPr>
              <a:t>Our Team</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94283"/>
            <a:ext cx="18288000" cy="3086100"/>
            <a:chOff x="0" y="0"/>
            <a:chExt cx="4816593" cy="812800"/>
          </a:xfrm>
        </p:grpSpPr>
        <p:sp>
          <p:nvSpPr>
            <p:cNvPr name="Freeform 3" id="3"/>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0A092B">
                <a:alpha val="30980"/>
              </a:srgbClr>
            </a:solidFill>
          </p:spPr>
        </p:sp>
        <p:sp>
          <p:nvSpPr>
            <p:cNvPr name="TextBox 4" id="4"/>
            <p:cNvSpPr txBox="true"/>
            <p:nvPr/>
          </p:nvSpPr>
          <p:spPr>
            <a:xfrm>
              <a:off x="0" y="-28575"/>
              <a:ext cx="4816593" cy="841375"/>
            </a:xfrm>
            <a:prstGeom prst="rect">
              <a:avLst/>
            </a:prstGeom>
          </p:spPr>
          <p:txBody>
            <a:bodyPr anchor="ctr" rtlCol="false" tIns="50800" lIns="50800" bIns="50800" rIns="50800"/>
            <a:lstStyle/>
            <a:p>
              <a:pPr algn="ctr">
                <a:lnSpc>
                  <a:spcPts val="2698"/>
                </a:lnSpc>
              </a:pPr>
            </a:p>
          </p:txBody>
        </p:sp>
      </p:grpSp>
      <p:grpSp>
        <p:nvGrpSpPr>
          <p:cNvPr name="Group 5" id="5"/>
          <p:cNvGrpSpPr/>
          <p:nvPr/>
        </p:nvGrpSpPr>
        <p:grpSpPr>
          <a:xfrm rot="0">
            <a:off x="1134778" y="2815642"/>
            <a:ext cx="15288068" cy="5761893"/>
            <a:chOff x="0" y="0"/>
            <a:chExt cx="20384091" cy="7682524"/>
          </a:xfrm>
        </p:grpSpPr>
        <p:grpSp>
          <p:nvGrpSpPr>
            <p:cNvPr name="Group 6" id="6"/>
            <p:cNvGrpSpPr/>
            <p:nvPr/>
          </p:nvGrpSpPr>
          <p:grpSpPr>
            <a:xfrm rot="0">
              <a:off x="14089083" y="0"/>
              <a:ext cx="6295008" cy="6294982"/>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0" t="-1239" r="0" b="-1239"/>
                </a:stretch>
              </a:blipFill>
            </p:spPr>
          </p:sp>
        </p:grpSp>
        <p:grpSp>
          <p:nvGrpSpPr>
            <p:cNvPr name="Group 8" id="8"/>
            <p:cNvGrpSpPr/>
            <p:nvPr/>
          </p:nvGrpSpPr>
          <p:grpSpPr>
            <a:xfrm rot="0">
              <a:off x="0" y="87362"/>
              <a:ext cx="6207645" cy="6207620"/>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4994" t="0" r="-4994" b="0"/>
                </a:stretch>
              </a:blipFill>
            </p:spPr>
          </p:sp>
        </p:grpSp>
        <p:grpSp>
          <p:nvGrpSpPr>
            <p:cNvPr name="Group 10" id="10"/>
            <p:cNvGrpSpPr/>
            <p:nvPr/>
          </p:nvGrpSpPr>
          <p:grpSpPr>
            <a:xfrm rot="0">
              <a:off x="7044542" y="68710"/>
              <a:ext cx="6207645" cy="6207620"/>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16666" r="0" b="-16666"/>
                </a:stretch>
              </a:blipFill>
            </p:spPr>
          </p:sp>
        </p:grpSp>
        <p:sp>
          <p:nvSpPr>
            <p:cNvPr name="TextBox 12" id="12"/>
            <p:cNvSpPr txBox="true"/>
            <p:nvPr/>
          </p:nvSpPr>
          <p:spPr>
            <a:xfrm rot="0">
              <a:off x="1026060" y="6491832"/>
              <a:ext cx="4155525" cy="621758"/>
            </a:xfrm>
            <a:prstGeom prst="rect">
              <a:avLst/>
            </a:prstGeom>
          </p:spPr>
          <p:txBody>
            <a:bodyPr anchor="t" rtlCol="false" tIns="0" lIns="0" bIns="0" rIns="0">
              <a:spAutoFit/>
            </a:bodyPr>
            <a:lstStyle/>
            <a:p>
              <a:pPr algn="ctr">
                <a:lnSpc>
                  <a:spcPts val="3959"/>
                </a:lnSpc>
              </a:pPr>
              <a:r>
                <a:rPr lang="en-US" sz="2828">
                  <a:solidFill>
                    <a:srgbClr val="0A092B"/>
                  </a:solidFill>
                  <a:latin typeface="Libre Baskerville Bold"/>
                </a:rPr>
                <a:t>Elias Fakhoury</a:t>
              </a:r>
            </a:p>
          </p:txBody>
        </p:sp>
        <p:sp>
          <p:nvSpPr>
            <p:cNvPr name="TextBox 13" id="13"/>
            <p:cNvSpPr txBox="true"/>
            <p:nvPr/>
          </p:nvSpPr>
          <p:spPr>
            <a:xfrm rot="0">
              <a:off x="15762348" y="6452989"/>
              <a:ext cx="2948478" cy="599745"/>
            </a:xfrm>
            <a:prstGeom prst="rect">
              <a:avLst/>
            </a:prstGeom>
          </p:spPr>
          <p:txBody>
            <a:bodyPr anchor="t" rtlCol="false" tIns="0" lIns="0" bIns="0" rIns="0">
              <a:spAutoFit/>
            </a:bodyPr>
            <a:lstStyle/>
            <a:p>
              <a:pPr algn="ctr">
                <a:lnSpc>
                  <a:spcPts val="3819"/>
                </a:lnSpc>
              </a:pPr>
              <a:r>
                <a:rPr lang="en-US" sz="2728">
                  <a:solidFill>
                    <a:srgbClr val="0A092B"/>
                  </a:solidFill>
                  <a:latin typeface="Libre Baskerville Bold"/>
                </a:rPr>
                <a:t>Zaid Besani</a:t>
              </a:r>
            </a:p>
          </p:txBody>
        </p:sp>
        <p:sp>
          <p:nvSpPr>
            <p:cNvPr name="TextBox 14" id="14"/>
            <p:cNvSpPr txBox="true"/>
            <p:nvPr/>
          </p:nvSpPr>
          <p:spPr>
            <a:xfrm rot="0">
              <a:off x="8674125" y="6447780"/>
              <a:ext cx="2948478" cy="1234745"/>
            </a:xfrm>
            <a:prstGeom prst="rect">
              <a:avLst/>
            </a:prstGeom>
          </p:spPr>
          <p:txBody>
            <a:bodyPr anchor="t" rtlCol="false" tIns="0" lIns="0" bIns="0" rIns="0">
              <a:spAutoFit/>
            </a:bodyPr>
            <a:lstStyle/>
            <a:p>
              <a:pPr algn="ctr">
                <a:lnSpc>
                  <a:spcPts val="3819"/>
                </a:lnSpc>
              </a:pPr>
              <a:r>
                <a:rPr lang="en-US" sz="2728">
                  <a:solidFill>
                    <a:srgbClr val="0A092B"/>
                  </a:solidFill>
                  <a:latin typeface="Libre Baskerville Bold"/>
                </a:rPr>
                <a:t>Budoor Al Dahleh</a:t>
              </a:r>
            </a:p>
          </p:txBody>
        </p:sp>
      </p:grpSp>
      <p:sp>
        <p:nvSpPr>
          <p:cNvPr name="TextBox 15" id="15"/>
          <p:cNvSpPr txBox="true"/>
          <p:nvPr/>
        </p:nvSpPr>
        <p:spPr>
          <a:xfrm rot="0">
            <a:off x="-5681355" y="514344"/>
            <a:ext cx="18288000" cy="1566544"/>
          </a:xfrm>
          <a:prstGeom prst="rect">
            <a:avLst/>
          </a:prstGeom>
        </p:spPr>
        <p:txBody>
          <a:bodyPr anchor="t" rtlCol="false" tIns="0" lIns="0" bIns="0" rIns="0">
            <a:spAutoFit/>
          </a:bodyPr>
          <a:lstStyle/>
          <a:p>
            <a:pPr algn="ctr">
              <a:lnSpc>
                <a:spcPts val="12880"/>
              </a:lnSpc>
            </a:pPr>
            <a:r>
              <a:rPr lang="en-US" sz="9200">
                <a:solidFill>
                  <a:srgbClr val="0A092B"/>
                </a:solidFill>
                <a:latin typeface="Libre Baskerville Bold"/>
              </a:rPr>
              <a:t>Our Team</a:t>
            </a: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0A092B"/>
        </a:solidFill>
      </p:bgPr>
    </p:bg>
    <p:spTree>
      <p:nvGrpSpPr>
        <p:cNvPr id="1" name=""/>
        <p:cNvGrpSpPr/>
        <p:nvPr/>
      </p:nvGrpSpPr>
      <p:grpSpPr>
        <a:xfrm>
          <a:off x="0" y="0"/>
          <a:ext cx="0" cy="0"/>
          <a:chOff x="0" y="0"/>
          <a:chExt cx="0" cy="0"/>
        </a:xfrm>
      </p:grpSpPr>
      <p:sp>
        <p:nvSpPr>
          <p:cNvPr name="TextBox 2" id="2"/>
          <p:cNvSpPr txBox="true"/>
          <p:nvPr/>
        </p:nvSpPr>
        <p:spPr>
          <a:xfrm rot="0">
            <a:off x="5226307" y="5810250"/>
            <a:ext cx="7854437" cy="2066925"/>
          </a:xfrm>
          <a:prstGeom prst="rect">
            <a:avLst/>
          </a:prstGeom>
        </p:spPr>
        <p:txBody>
          <a:bodyPr anchor="t" rtlCol="false" tIns="0" lIns="0" bIns="0" rIns="0">
            <a:spAutoFit/>
          </a:bodyPr>
          <a:lstStyle/>
          <a:p>
            <a:pPr algn="ctr">
              <a:lnSpc>
                <a:spcPts val="16800"/>
              </a:lnSpc>
            </a:pPr>
            <a:r>
              <a:rPr lang="en-US" sz="12000">
                <a:solidFill>
                  <a:srgbClr val="86F9B0"/>
                </a:solidFill>
                <a:latin typeface="Antonio Bold"/>
              </a:rPr>
              <a:t>THANK YOU</a:t>
            </a:r>
          </a:p>
        </p:txBody>
      </p:sp>
      <p:sp>
        <p:nvSpPr>
          <p:cNvPr name="TextBox 3" id="3"/>
          <p:cNvSpPr txBox="true"/>
          <p:nvPr/>
        </p:nvSpPr>
        <p:spPr>
          <a:xfrm rot="0">
            <a:off x="5216782" y="4343400"/>
            <a:ext cx="7854437" cy="1724025"/>
          </a:xfrm>
          <a:prstGeom prst="rect">
            <a:avLst/>
          </a:prstGeom>
        </p:spPr>
        <p:txBody>
          <a:bodyPr anchor="t" rtlCol="false" tIns="0" lIns="0" bIns="0" rIns="0">
            <a:spAutoFit/>
          </a:bodyPr>
          <a:lstStyle/>
          <a:p>
            <a:pPr algn="ctr">
              <a:lnSpc>
                <a:spcPts val="13200"/>
              </a:lnSpc>
            </a:pPr>
            <a:r>
              <a:rPr lang="en-US" sz="12000">
                <a:solidFill>
                  <a:srgbClr val="86F9B0"/>
                </a:solidFill>
                <a:latin typeface="Antonio Bold"/>
              </a:rPr>
              <a:t>THANK YOU</a:t>
            </a:r>
          </a:p>
        </p:txBody>
      </p:sp>
      <p:sp>
        <p:nvSpPr>
          <p:cNvPr name="TextBox 4" id="4"/>
          <p:cNvSpPr txBox="true"/>
          <p:nvPr/>
        </p:nvSpPr>
        <p:spPr>
          <a:xfrm rot="0">
            <a:off x="5216782" y="2514600"/>
            <a:ext cx="7854437" cy="1724025"/>
          </a:xfrm>
          <a:prstGeom prst="rect">
            <a:avLst/>
          </a:prstGeom>
        </p:spPr>
        <p:txBody>
          <a:bodyPr anchor="t" rtlCol="false" tIns="0" lIns="0" bIns="0" rIns="0">
            <a:spAutoFit/>
          </a:bodyPr>
          <a:lstStyle/>
          <a:p>
            <a:pPr algn="ctr">
              <a:lnSpc>
                <a:spcPts val="13200"/>
              </a:lnSpc>
            </a:pPr>
            <a:r>
              <a:rPr lang="en-US" sz="12000">
                <a:solidFill>
                  <a:srgbClr val="86F9B0"/>
                </a:solidFill>
                <a:latin typeface="Antonio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74455"/>
            <a:ext cx="4599003" cy="11028060"/>
            <a:chOff x="0" y="0"/>
            <a:chExt cx="2934028" cy="7035575"/>
          </a:xfrm>
        </p:grpSpPr>
        <p:sp>
          <p:nvSpPr>
            <p:cNvPr name="Freeform 3" id="3"/>
            <p:cNvSpPr/>
            <p:nvPr/>
          </p:nvSpPr>
          <p:spPr>
            <a:xfrm flipH="false" flipV="false" rot="0">
              <a:off x="0" y="0"/>
              <a:ext cx="2934028" cy="7035574"/>
            </a:xfrm>
            <a:custGeom>
              <a:avLst/>
              <a:gdLst/>
              <a:ahLst/>
              <a:cxnLst/>
              <a:rect r="r" b="b" t="t" l="l"/>
              <a:pathLst>
                <a:path h="7035574" w="2934028">
                  <a:moveTo>
                    <a:pt x="2809567" y="7035574"/>
                  </a:moveTo>
                  <a:lnTo>
                    <a:pt x="124460" y="7035574"/>
                  </a:lnTo>
                  <a:cubicBezTo>
                    <a:pt x="55880" y="7035574"/>
                    <a:pt x="0" y="6979695"/>
                    <a:pt x="0" y="6911115"/>
                  </a:cubicBezTo>
                  <a:lnTo>
                    <a:pt x="0" y="124460"/>
                  </a:lnTo>
                  <a:cubicBezTo>
                    <a:pt x="0" y="55880"/>
                    <a:pt x="55880" y="0"/>
                    <a:pt x="124460" y="0"/>
                  </a:cubicBezTo>
                  <a:lnTo>
                    <a:pt x="2809568" y="0"/>
                  </a:lnTo>
                  <a:cubicBezTo>
                    <a:pt x="2878148" y="0"/>
                    <a:pt x="2934028" y="55880"/>
                    <a:pt x="2934028" y="124460"/>
                  </a:cubicBezTo>
                  <a:lnTo>
                    <a:pt x="2934028" y="6911115"/>
                  </a:lnTo>
                  <a:cubicBezTo>
                    <a:pt x="2934028" y="6979695"/>
                    <a:pt x="2878148" y="7035574"/>
                    <a:pt x="2809568" y="7035574"/>
                  </a:cubicBezTo>
                  <a:close/>
                </a:path>
              </a:pathLst>
            </a:custGeom>
            <a:solidFill>
              <a:srgbClr val="0A092B"/>
            </a:solidFill>
          </p:spPr>
        </p:sp>
      </p:grpSp>
      <p:sp>
        <p:nvSpPr>
          <p:cNvPr name="TextBox 4" id="4"/>
          <p:cNvSpPr txBox="true"/>
          <p:nvPr/>
        </p:nvSpPr>
        <p:spPr>
          <a:xfrm rot="0">
            <a:off x="331264" y="6069351"/>
            <a:ext cx="3936476" cy="1970279"/>
          </a:xfrm>
          <a:prstGeom prst="rect">
            <a:avLst/>
          </a:prstGeom>
        </p:spPr>
        <p:txBody>
          <a:bodyPr anchor="t" rtlCol="false" tIns="0" lIns="0" bIns="0" rIns="0">
            <a:spAutoFit/>
          </a:bodyPr>
          <a:lstStyle/>
          <a:p>
            <a:pPr algn="ctr">
              <a:lnSpc>
                <a:spcPts val="5821"/>
              </a:lnSpc>
            </a:pPr>
            <a:r>
              <a:rPr lang="en-US" sz="4099">
                <a:solidFill>
                  <a:srgbClr val="86F9B0"/>
                </a:solidFill>
                <a:latin typeface="Libre Baskerville"/>
              </a:rPr>
              <a:t>20 years old</a:t>
            </a:r>
          </a:p>
          <a:p>
            <a:pPr algn="ctr">
              <a:lnSpc>
                <a:spcPts val="4969"/>
              </a:lnSpc>
            </a:pPr>
            <a:r>
              <a:rPr lang="en-US" sz="3499">
                <a:solidFill>
                  <a:srgbClr val="86F9B0"/>
                </a:solidFill>
                <a:latin typeface="Libre Baskerville"/>
              </a:rPr>
              <a:t>professional fighter </a:t>
            </a:r>
          </a:p>
        </p:txBody>
      </p:sp>
      <p:sp>
        <p:nvSpPr>
          <p:cNvPr name="TextBox 5" id="5"/>
          <p:cNvSpPr txBox="true"/>
          <p:nvPr/>
        </p:nvSpPr>
        <p:spPr>
          <a:xfrm rot="0">
            <a:off x="5390959" y="3310983"/>
            <a:ext cx="6285534" cy="1476179"/>
          </a:xfrm>
          <a:prstGeom prst="rect">
            <a:avLst/>
          </a:prstGeom>
        </p:spPr>
        <p:txBody>
          <a:bodyPr anchor="t" rtlCol="false" tIns="0" lIns="0" bIns="0" rIns="0">
            <a:spAutoFit/>
          </a:bodyPr>
          <a:lstStyle/>
          <a:p>
            <a:pPr algn="l">
              <a:lnSpc>
                <a:spcPts val="2404"/>
              </a:lnSpc>
            </a:pPr>
            <a:r>
              <a:rPr lang="en-US" sz="1693">
                <a:solidFill>
                  <a:srgbClr val="0A092B"/>
                </a:solidFill>
                <a:latin typeface="Libre Baskerville"/>
              </a:rPr>
              <a:t>Rakan, a 20-year-old professional fighter and boxer, thrives on competition and intense gym training. His dedication is fueled by the adrenaline of the ring and his constant pursuit of improvement by studying legendary fighters. </a:t>
            </a:r>
          </a:p>
        </p:txBody>
      </p:sp>
      <p:grpSp>
        <p:nvGrpSpPr>
          <p:cNvPr name="Group 6" id="6"/>
          <p:cNvGrpSpPr/>
          <p:nvPr/>
        </p:nvGrpSpPr>
        <p:grpSpPr>
          <a:xfrm rot="0">
            <a:off x="4792794" y="2198639"/>
            <a:ext cx="7662271" cy="578227"/>
            <a:chOff x="0" y="0"/>
            <a:chExt cx="5385335" cy="406400"/>
          </a:xfrm>
        </p:grpSpPr>
        <p:sp>
          <p:nvSpPr>
            <p:cNvPr name="Freeform 7" id="7"/>
            <p:cNvSpPr/>
            <p:nvPr/>
          </p:nvSpPr>
          <p:spPr>
            <a:xfrm flipH="false" flipV="false" rot="0">
              <a:off x="0" y="0"/>
              <a:ext cx="5385335" cy="406400"/>
            </a:xfrm>
            <a:custGeom>
              <a:avLst/>
              <a:gdLst/>
              <a:ahLst/>
              <a:cxnLst/>
              <a:rect r="r" b="b" t="t" l="l"/>
              <a:pathLst>
                <a:path h="406400" w="5385335">
                  <a:moveTo>
                    <a:pt x="5182135" y="0"/>
                  </a:moveTo>
                  <a:cubicBezTo>
                    <a:pt x="5294359" y="0"/>
                    <a:pt x="5385335" y="90976"/>
                    <a:pt x="5385335" y="203200"/>
                  </a:cubicBezTo>
                  <a:cubicBezTo>
                    <a:pt x="5385335" y="315424"/>
                    <a:pt x="5294359" y="406400"/>
                    <a:pt x="5182135" y="406400"/>
                  </a:cubicBezTo>
                  <a:lnTo>
                    <a:pt x="203200" y="406400"/>
                  </a:lnTo>
                  <a:cubicBezTo>
                    <a:pt x="90976" y="406400"/>
                    <a:pt x="0" y="315424"/>
                    <a:pt x="0" y="203200"/>
                  </a:cubicBezTo>
                  <a:cubicBezTo>
                    <a:pt x="0" y="90976"/>
                    <a:pt x="90976" y="0"/>
                    <a:pt x="203200" y="0"/>
                  </a:cubicBezTo>
                  <a:close/>
                </a:path>
              </a:pathLst>
            </a:custGeom>
            <a:solidFill>
              <a:srgbClr val="0A092B"/>
            </a:solidFill>
          </p:spPr>
        </p:sp>
        <p:sp>
          <p:nvSpPr>
            <p:cNvPr name="TextBox 8" id="8"/>
            <p:cNvSpPr txBox="true"/>
            <p:nvPr/>
          </p:nvSpPr>
          <p:spPr>
            <a:xfrm>
              <a:off x="0" y="-28575"/>
              <a:ext cx="5385335" cy="434975"/>
            </a:xfrm>
            <a:prstGeom prst="rect">
              <a:avLst/>
            </a:prstGeom>
          </p:spPr>
          <p:txBody>
            <a:bodyPr anchor="ctr" rtlCol="false" tIns="50800" lIns="50800" bIns="50800" rIns="50800"/>
            <a:lstStyle/>
            <a:p>
              <a:pPr algn="ctr">
                <a:lnSpc>
                  <a:spcPts val="2698"/>
                </a:lnSpc>
              </a:pPr>
            </a:p>
          </p:txBody>
        </p:sp>
      </p:grpSp>
      <p:sp>
        <p:nvSpPr>
          <p:cNvPr name="TextBox 9" id="9"/>
          <p:cNvSpPr txBox="true"/>
          <p:nvPr/>
        </p:nvSpPr>
        <p:spPr>
          <a:xfrm rot="0">
            <a:off x="5115596" y="2173455"/>
            <a:ext cx="7016666" cy="533346"/>
          </a:xfrm>
          <a:prstGeom prst="rect">
            <a:avLst/>
          </a:prstGeom>
        </p:spPr>
        <p:txBody>
          <a:bodyPr anchor="t" rtlCol="false" tIns="0" lIns="0" bIns="0" rIns="0">
            <a:spAutoFit/>
          </a:bodyPr>
          <a:lstStyle/>
          <a:p>
            <a:pPr algn="l" marL="0" indent="0" lvl="0">
              <a:lnSpc>
                <a:spcPts val="3479"/>
              </a:lnSpc>
              <a:spcBef>
                <a:spcPct val="0"/>
              </a:spcBef>
            </a:pPr>
            <a:r>
              <a:rPr lang="en-US" sz="2899">
                <a:solidFill>
                  <a:srgbClr val="86F9B0"/>
                </a:solidFill>
                <a:latin typeface="Kitchakan Bold"/>
              </a:rPr>
              <a:t>ABOUT THE USER</a:t>
            </a:r>
          </a:p>
        </p:txBody>
      </p:sp>
      <p:sp>
        <p:nvSpPr>
          <p:cNvPr name="TextBox 10" id="10"/>
          <p:cNvSpPr txBox="true"/>
          <p:nvPr/>
        </p:nvSpPr>
        <p:spPr>
          <a:xfrm rot="0">
            <a:off x="12994651" y="3271904"/>
            <a:ext cx="3942520" cy="1308989"/>
          </a:xfrm>
          <a:prstGeom prst="rect">
            <a:avLst/>
          </a:prstGeom>
        </p:spPr>
        <p:txBody>
          <a:bodyPr anchor="t" rtlCol="false" tIns="0" lIns="0" bIns="0" rIns="0">
            <a:spAutoFit/>
          </a:bodyPr>
          <a:lstStyle/>
          <a:p>
            <a:pPr algn="l" marL="410211" indent="-205106" lvl="1">
              <a:lnSpc>
                <a:spcPts val="2698"/>
              </a:lnSpc>
              <a:buFont typeface="Arial"/>
              <a:buChar char="•"/>
            </a:pPr>
            <a:r>
              <a:rPr lang="en-US" sz="1900">
                <a:solidFill>
                  <a:srgbClr val="0A092B"/>
                </a:solidFill>
                <a:latin typeface="Libre Baskerville"/>
              </a:rPr>
              <a:t>Dedicated</a:t>
            </a:r>
          </a:p>
          <a:p>
            <a:pPr algn="l" marL="410211" indent="-205106" lvl="1">
              <a:lnSpc>
                <a:spcPts val="2698"/>
              </a:lnSpc>
              <a:buFont typeface="Arial"/>
              <a:buChar char="•"/>
            </a:pPr>
            <a:r>
              <a:rPr lang="en-US" sz="1900">
                <a:solidFill>
                  <a:srgbClr val="0A092B"/>
                </a:solidFill>
                <a:latin typeface="Libre Baskerville"/>
              </a:rPr>
              <a:t>competitive</a:t>
            </a:r>
          </a:p>
          <a:p>
            <a:pPr algn="l" marL="410211" indent="-205106" lvl="1">
              <a:lnSpc>
                <a:spcPts val="2698"/>
              </a:lnSpc>
              <a:buFont typeface="Arial"/>
              <a:buChar char="•"/>
            </a:pPr>
            <a:r>
              <a:rPr lang="en-US" sz="1900">
                <a:solidFill>
                  <a:srgbClr val="0A092B"/>
                </a:solidFill>
                <a:latin typeface="Libre Baskerville"/>
              </a:rPr>
              <a:t>strategic</a:t>
            </a:r>
          </a:p>
          <a:p>
            <a:pPr algn="l" marL="410211" indent="-205106" lvl="1">
              <a:lnSpc>
                <a:spcPts val="2698"/>
              </a:lnSpc>
              <a:buFont typeface="Arial"/>
              <a:buChar char="•"/>
            </a:pPr>
            <a:r>
              <a:rPr lang="en-US" sz="1900">
                <a:solidFill>
                  <a:srgbClr val="0A092B"/>
                </a:solidFill>
                <a:latin typeface="Libre Baskerville"/>
              </a:rPr>
              <a:t> passionate</a:t>
            </a:r>
          </a:p>
        </p:txBody>
      </p:sp>
      <p:grpSp>
        <p:nvGrpSpPr>
          <p:cNvPr name="Group 11" id="11"/>
          <p:cNvGrpSpPr/>
          <p:nvPr/>
        </p:nvGrpSpPr>
        <p:grpSpPr>
          <a:xfrm rot="0">
            <a:off x="12823151" y="2198639"/>
            <a:ext cx="4436149" cy="578227"/>
            <a:chOff x="0" y="0"/>
            <a:chExt cx="3117894" cy="406400"/>
          </a:xfrm>
        </p:grpSpPr>
        <p:sp>
          <p:nvSpPr>
            <p:cNvPr name="Freeform 12" id="12"/>
            <p:cNvSpPr/>
            <p:nvPr/>
          </p:nvSpPr>
          <p:spPr>
            <a:xfrm flipH="false" flipV="false" rot="0">
              <a:off x="0" y="0"/>
              <a:ext cx="3117894" cy="406400"/>
            </a:xfrm>
            <a:custGeom>
              <a:avLst/>
              <a:gdLst/>
              <a:ahLst/>
              <a:cxnLst/>
              <a:rect r="r" b="b" t="t" l="l"/>
              <a:pathLst>
                <a:path h="406400" w="3117894">
                  <a:moveTo>
                    <a:pt x="2914694" y="0"/>
                  </a:moveTo>
                  <a:cubicBezTo>
                    <a:pt x="3026918" y="0"/>
                    <a:pt x="3117894" y="90976"/>
                    <a:pt x="3117894" y="203200"/>
                  </a:cubicBezTo>
                  <a:cubicBezTo>
                    <a:pt x="3117894" y="315424"/>
                    <a:pt x="3026918" y="406400"/>
                    <a:pt x="2914694" y="406400"/>
                  </a:cubicBezTo>
                  <a:lnTo>
                    <a:pt x="203200" y="406400"/>
                  </a:lnTo>
                  <a:cubicBezTo>
                    <a:pt x="90976" y="406400"/>
                    <a:pt x="0" y="315424"/>
                    <a:pt x="0" y="203200"/>
                  </a:cubicBezTo>
                  <a:cubicBezTo>
                    <a:pt x="0" y="90976"/>
                    <a:pt x="90976" y="0"/>
                    <a:pt x="203200" y="0"/>
                  </a:cubicBezTo>
                  <a:close/>
                </a:path>
              </a:pathLst>
            </a:custGeom>
            <a:solidFill>
              <a:srgbClr val="0A092B"/>
            </a:solidFill>
          </p:spPr>
        </p:sp>
        <p:sp>
          <p:nvSpPr>
            <p:cNvPr name="TextBox 13" id="13"/>
            <p:cNvSpPr txBox="true"/>
            <p:nvPr/>
          </p:nvSpPr>
          <p:spPr>
            <a:xfrm>
              <a:off x="0" y="-28575"/>
              <a:ext cx="3117894" cy="434975"/>
            </a:xfrm>
            <a:prstGeom prst="rect">
              <a:avLst/>
            </a:prstGeom>
          </p:spPr>
          <p:txBody>
            <a:bodyPr anchor="ctr" rtlCol="false" tIns="50800" lIns="50800" bIns="50800" rIns="50800"/>
            <a:lstStyle/>
            <a:p>
              <a:pPr algn="ctr">
                <a:lnSpc>
                  <a:spcPts val="2698"/>
                </a:lnSpc>
              </a:pPr>
            </a:p>
          </p:txBody>
        </p:sp>
      </p:grpSp>
      <p:sp>
        <p:nvSpPr>
          <p:cNvPr name="TextBox 14" id="14"/>
          <p:cNvSpPr txBox="true"/>
          <p:nvPr/>
        </p:nvSpPr>
        <p:spPr>
          <a:xfrm rot="0">
            <a:off x="13175057" y="2173455"/>
            <a:ext cx="3762114" cy="533346"/>
          </a:xfrm>
          <a:prstGeom prst="rect">
            <a:avLst/>
          </a:prstGeom>
        </p:spPr>
        <p:txBody>
          <a:bodyPr anchor="t" rtlCol="false" tIns="0" lIns="0" bIns="0" rIns="0">
            <a:spAutoFit/>
          </a:bodyPr>
          <a:lstStyle/>
          <a:p>
            <a:pPr algn="l" marL="0" indent="0" lvl="0">
              <a:lnSpc>
                <a:spcPts val="3479"/>
              </a:lnSpc>
              <a:spcBef>
                <a:spcPct val="0"/>
              </a:spcBef>
            </a:pPr>
            <a:r>
              <a:rPr lang="en-US" sz="2899">
                <a:solidFill>
                  <a:srgbClr val="86F9B0"/>
                </a:solidFill>
                <a:latin typeface="Kitchakan Bold"/>
              </a:rPr>
              <a:t>ABOUT THE USER</a:t>
            </a:r>
          </a:p>
        </p:txBody>
      </p:sp>
      <p:sp>
        <p:nvSpPr>
          <p:cNvPr name="TextBox 15" id="15"/>
          <p:cNvSpPr txBox="true"/>
          <p:nvPr/>
        </p:nvSpPr>
        <p:spPr>
          <a:xfrm rot="0">
            <a:off x="5390959" y="7190569"/>
            <a:ext cx="6741303" cy="975614"/>
          </a:xfrm>
          <a:prstGeom prst="rect">
            <a:avLst/>
          </a:prstGeom>
        </p:spPr>
        <p:txBody>
          <a:bodyPr anchor="t" rtlCol="false" tIns="0" lIns="0" bIns="0" rIns="0">
            <a:spAutoFit/>
          </a:bodyPr>
          <a:lstStyle/>
          <a:p>
            <a:pPr algn="l">
              <a:lnSpc>
                <a:spcPts val="2698"/>
              </a:lnSpc>
            </a:pPr>
            <a:r>
              <a:rPr lang="en-US" sz="1900">
                <a:solidFill>
                  <a:srgbClr val="0A092B"/>
                </a:solidFill>
                <a:latin typeface="Libre Baskerville"/>
              </a:rPr>
              <a:t>His problem is that he finds it time-consuming to use protein jars and scoops because he has a lot of classes to train and needs to go to his own training as well.</a:t>
            </a:r>
          </a:p>
        </p:txBody>
      </p:sp>
      <p:grpSp>
        <p:nvGrpSpPr>
          <p:cNvPr name="Group 16" id="16"/>
          <p:cNvGrpSpPr/>
          <p:nvPr/>
        </p:nvGrpSpPr>
        <p:grpSpPr>
          <a:xfrm rot="0">
            <a:off x="4792794" y="5936001"/>
            <a:ext cx="7662271" cy="578227"/>
            <a:chOff x="0" y="0"/>
            <a:chExt cx="5385335" cy="406400"/>
          </a:xfrm>
        </p:grpSpPr>
        <p:sp>
          <p:nvSpPr>
            <p:cNvPr name="Freeform 17" id="17"/>
            <p:cNvSpPr/>
            <p:nvPr/>
          </p:nvSpPr>
          <p:spPr>
            <a:xfrm flipH="false" flipV="false" rot="0">
              <a:off x="0" y="0"/>
              <a:ext cx="5385335" cy="406400"/>
            </a:xfrm>
            <a:custGeom>
              <a:avLst/>
              <a:gdLst/>
              <a:ahLst/>
              <a:cxnLst/>
              <a:rect r="r" b="b" t="t" l="l"/>
              <a:pathLst>
                <a:path h="406400" w="5385335">
                  <a:moveTo>
                    <a:pt x="5182135" y="0"/>
                  </a:moveTo>
                  <a:cubicBezTo>
                    <a:pt x="5294359" y="0"/>
                    <a:pt x="5385335" y="90976"/>
                    <a:pt x="5385335" y="203200"/>
                  </a:cubicBezTo>
                  <a:cubicBezTo>
                    <a:pt x="5385335" y="315424"/>
                    <a:pt x="5294359" y="406400"/>
                    <a:pt x="5182135" y="406400"/>
                  </a:cubicBezTo>
                  <a:lnTo>
                    <a:pt x="203200" y="406400"/>
                  </a:lnTo>
                  <a:cubicBezTo>
                    <a:pt x="90976" y="406400"/>
                    <a:pt x="0" y="315424"/>
                    <a:pt x="0" y="203200"/>
                  </a:cubicBezTo>
                  <a:cubicBezTo>
                    <a:pt x="0" y="90976"/>
                    <a:pt x="90976" y="0"/>
                    <a:pt x="203200" y="0"/>
                  </a:cubicBezTo>
                  <a:close/>
                </a:path>
              </a:pathLst>
            </a:custGeom>
            <a:solidFill>
              <a:srgbClr val="0A092B"/>
            </a:solidFill>
          </p:spPr>
        </p:sp>
        <p:sp>
          <p:nvSpPr>
            <p:cNvPr name="TextBox 18" id="18"/>
            <p:cNvSpPr txBox="true"/>
            <p:nvPr/>
          </p:nvSpPr>
          <p:spPr>
            <a:xfrm>
              <a:off x="0" y="-28575"/>
              <a:ext cx="5385335" cy="434975"/>
            </a:xfrm>
            <a:prstGeom prst="rect">
              <a:avLst/>
            </a:prstGeom>
          </p:spPr>
          <p:txBody>
            <a:bodyPr anchor="ctr" rtlCol="false" tIns="50800" lIns="50800" bIns="50800" rIns="50800"/>
            <a:lstStyle/>
            <a:p>
              <a:pPr algn="ctr">
                <a:lnSpc>
                  <a:spcPts val="2698"/>
                </a:lnSpc>
              </a:pPr>
            </a:p>
          </p:txBody>
        </p:sp>
      </p:grpSp>
      <p:grpSp>
        <p:nvGrpSpPr>
          <p:cNvPr name="Group 19" id="19"/>
          <p:cNvGrpSpPr/>
          <p:nvPr/>
        </p:nvGrpSpPr>
        <p:grpSpPr>
          <a:xfrm rot="0">
            <a:off x="12821394" y="5865935"/>
            <a:ext cx="4436149" cy="578227"/>
            <a:chOff x="0" y="0"/>
            <a:chExt cx="3117894" cy="406400"/>
          </a:xfrm>
        </p:grpSpPr>
        <p:sp>
          <p:nvSpPr>
            <p:cNvPr name="Freeform 20" id="20"/>
            <p:cNvSpPr/>
            <p:nvPr/>
          </p:nvSpPr>
          <p:spPr>
            <a:xfrm flipH="false" flipV="false" rot="0">
              <a:off x="0" y="0"/>
              <a:ext cx="3117894" cy="406400"/>
            </a:xfrm>
            <a:custGeom>
              <a:avLst/>
              <a:gdLst/>
              <a:ahLst/>
              <a:cxnLst/>
              <a:rect r="r" b="b" t="t" l="l"/>
              <a:pathLst>
                <a:path h="406400" w="3117894">
                  <a:moveTo>
                    <a:pt x="2914694" y="0"/>
                  </a:moveTo>
                  <a:cubicBezTo>
                    <a:pt x="3026918" y="0"/>
                    <a:pt x="3117894" y="90976"/>
                    <a:pt x="3117894" y="203200"/>
                  </a:cubicBezTo>
                  <a:cubicBezTo>
                    <a:pt x="3117894" y="315424"/>
                    <a:pt x="3026918" y="406400"/>
                    <a:pt x="2914694" y="406400"/>
                  </a:cubicBezTo>
                  <a:lnTo>
                    <a:pt x="203200" y="406400"/>
                  </a:lnTo>
                  <a:cubicBezTo>
                    <a:pt x="90976" y="406400"/>
                    <a:pt x="0" y="315424"/>
                    <a:pt x="0" y="203200"/>
                  </a:cubicBezTo>
                  <a:cubicBezTo>
                    <a:pt x="0" y="90976"/>
                    <a:pt x="90976" y="0"/>
                    <a:pt x="203200" y="0"/>
                  </a:cubicBezTo>
                  <a:close/>
                </a:path>
              </a:pathLst>
            </a:custGeom>
            <a:solidFill>
              <a:srgbClr val="0A092B"/>
            </a:solidFill>
          </p:spPr>
        </p:sp>
        <p:sp>
          <p:nvSpPr>
            <p:cNvPr name="TextBox 21" id="21"/>
            <p:cNvSpPr txBox="true"/>
            <p:nvPr/>
          </p:nvSpPr>
          <p:spPr>
            <a:xfrm>
              <a:off x="0" y="-28575"/>
              <a:ext cx="3117894" cy="434975"/>
            </a:xfrm>
            <a:prstGeom prst="rect">
              <a:avLst/>
            </a:prstGeom>
          </p:spPr>
          <p:txBody>
            <a:bodyPr anchor="ctr" rtlCol="false" tIns="50800" lIns="50800" bIns="50800" rIns="50800"/>
            <a:lstStyle/>
            <a:p>
              <a:pPr algn="ctr">
                <a:lnSpc>
                  <a:spcPts val="2698"/>
                </a:lnSpc>
              </a:pPr>
            </a:p>
          </p:txBody>
        </p:sp>
      </p:grpSp>
      <p:sp>
        <p:nvSpPr>
          <p:cNvPr name="TextBox 22" id="22"/>
          <p:cNvSpPr txBox="true"/>
          <p:nvPr/>
        </p:nvSpPr>
        <p:spPr>
          <a:xfrm rot="0">
            <a:off x="5115596" y="5910816"/>
            <a:ext cx="7016666" cy="533346"/>
          </a:xfrm>
          <a:prstGeom prst="rect">
            <a:avLst/>
          </a:prstGeom>
        </p:spPr>
        <p:txBody>
          <a:bodyPr anchor="t" rtlCol="false" tIns="0" lIns="0" bIns="0" rIns="0">
            <a:spAutoFit/>
          </a:bodyPr>
          <a:lstStyle/>
          <a:p>
            <a:pPr algn="l" marL="0" indent="0" lvl="0">
              <a:lnSpc>
                <a:spcPts val="3479"/>
              </a:lnSpc>
              <a:spcBef>
                <a:spcPct val="0"/>
              </a:spcBef>
            </a:pPr>
            <a:r>
              <a:rPr lang="en-US" sz="2899">
                <a:solidFill>
                  <a:srgbClr val="86F9B0"/>
                </a:solidFill>
                <a:latin typeface="Kitchakan Bold"/>
              </a:rPr>
              <a:t>PROBLEMS</a:t>
            </a:r>
          </a:p>
        </p:txBody>
      </p:sp>
      <p:sp>
        <p:nvSpPr>
          <p:cNvPr name="TextBox 23" id="23"/>
          <p:cNvSpPr txBox="true"/>
          <p:nvPr/>
        </p:nvSpPr>
        <p:spPr>
          <a:xfrm rot="0">
            <a:off x="13175057" y="7167074"/>
            <a:ext cx="3728822" cy="975614"/>
          </a:xfrm>
          <a:prstGeom prst="rect">
            <a:avLst/>
          </a:prstGeom>
        </p:spPr>
        <p:txBody>
          <a:bodyPr anchor="t" rtlCol="false" tIns="0" lIns="0" bIns="0" rIns="0">
            <a:spAutoFit/>
          </a:bodyPr>
          <a:lstStyle/>
          <a:p>
            <a:pPr algn="l">
              <a:lnSpc>
                <a:spcPts val="2698"/>
              </a:lnSpc>
            </a:pPr>
            <a:r>
              <a:rPr lang="en-US" sz="1900">
                <a:solidFill>
                  <a:srgbClr val="0A092B"/>
                </a:solidFill>
                <a:latin typeface="Libre Baskerville"/>
              </a:rPr>
              <a:t>He wanted something that would help him reduce waste of the product and save time.</a:t>
            </a:r>
          </a:p>
        </p:txBody>
      </p:sp>
      <p:sp>
        <p:nvSpPr>
          <p:cNvPr name="TextBox 24" id="24"/>
          <p:cNvSpPr txBox="true"/>
          <p:nvPr/>
        </p:nvSpPr>
        <p:spPr>
          <a:xfrm rot="0">
            <a:off x="13175057" y="5840751"/>
            <a:ext cx="3561042" cy="533400"/>
          </a:xfrm>
          <a:prstGeom prst="rect">
            <a:avLst/>
          </a:prstGeom>
        </p:spPr>
        <p:txBody>
          <a:bodyPr anchor="t" rtlCol="false" tIns="0" lIns="0" bIns="0" rIns="0">
            <a:spAutoFit/>
          </a:bodyPr>
          <a:lstStyle/>
          <a:p>
            <a:pPr algn="l" marL="0" indent="0" lvl="0">
              <a:lnSpc>
                <a:spcPts val="3479"/>
              </a:lnSpc>
              <a:spcBef>
                <a:spcPct val="0"/>
              </a:spcBef>
            </a:pPr>
            <a:r>
              <a:rPr lang="en-US" sz="2899">
                <a:solidFill>
                  <a:srgbClr val="86F9B0"/>
                </a:solidFill>
                <a:latin typeface="Kitchakan Bold"/>
              </a:rPr>
              <a:t>GOALS AND NEEDS</a:t>
            </a:r>
          </a:p>
        </p:txBody>
      </p:sp>
      <p:grpSp>
        <p:nvGrpSpPr>
          <p:cNvPr name="Group 25" id="25"/>
          <p:cNvGrpSpPr/>
          <p:nvPr/>
        </p:nvGrpSpPr>
        <p:grpSpPr>
          <a:xfrm rot="0">
            <a:off x="813159" y="4926150"/>
            <a:ext cx="2972685" cy="883669"/>
            <a:chOff x="0" y="0"/>
            <a:chExt cx="3963580" cy="1178225"/>
          </a:xfrm>
        </p:grpSpPr>
        <p:grpSp>
          <p:nvGrpSpPr>
            <p:cNvPr name="Group 26" id="26"/>
            <p:cNvGrpSpPr/>
            <p:nvPr/>
          </p:nvGrpSpPr>
          <p:grpSpPr>
            <a:xfrm rot="0">
              <a:off x="0" y="0"/>
              <a:ext cx="3963580" cy="1178225"/>
              <a:chOff x="0" y="0"/>
              <a:chExt cx="1367224" cy="406425"/>
            </a:xfrm>
          </p:grpSpPr>
          <p:sp>
            <p:nvSpPr>
              <p:cNvPr name="Freeform 27" id="27"/>
              <p:cNvSpPr/>
              <p:nvPr/>
            </p:nvSpPr>
            <p:spPr>
              <a:xfrm flipH="false" flipV="false" rot="0">
                <a:off x="0" y="0"/>
                <a:ext cx="1367224" cy="406425"/>
              </a:xfrm>
              <a:custGeom>
                <a:avLst/>
                <a:gdLst/>
                <a:ahLst/>
                <a:cxnLst/>
                <a:rect r="r" b="b" t="t" l="l"/>
                <a:pathLst>
                  <a:path h="406425" w="1367224">
                    <a:moveTo>
                      <a:pt x="1164024" y="0"/>
                    </a:moveTo>
                    <a:cubicBezTo>
                      <a:pt x="1276248" y="0"/>
                      <a:pt x="1367224" y="90981"/>
                      <a:pt x="1367224" y="203212"/>
                    </a:cubicBezTo>
                    <a:cubicBezTo>
                      <a:pt x="1367224" y="315444"/>
                      <a:pt x="1276248" y="406425"/>
                      <a:pt x="1164024" y="406425"/>
                    </a:cubicBezTo>
                    <a:lnTo>
                      <a:pt x="203200" y="406425"/>
                    </a:lnTo>
                    <a:cubicBezTo>
                      <a:pt x="90976" y="406425"/>
                      <a:pt x="0" y="315444"/>
                      <a:pt x="0" y="203212"/>
                    </a:cubicBezTo>
                    <a:cubicBezTo>
                      <a:pt x="0" y="90981"/>
                      <a:pt x="90976" y="0"/>
                      <a:pt x="203200" y="0"/>
                    </a:cubicBezTo>
                    <a:close/>
                  </a:path>
                </a:pathLst>
              </a:custGeom>
              <a:solidFill>
                <a:srgbClr val="0A092B"/>
              </a:solidFill>
            </p:spPr>
          </p:sp>
          <p:sp>
            <p:nvSpPr>
              <p:cNvPr name="TextBox 28" id="28"/>
              <p:cNvSpPr txBox="true"/>
              <p:nvPr/>
            </p:nvSpPr>
            <p:spPr>
              <a:xfrm>
                <a:off x="0" y="-28575"/>
                <a:ext cx="1367224" cy="435000"/>
              </a:xfrm>
              <a:prstGeom prst="rect">
                <a:avLst/>
              </a:prstGeom>
            </p:spPr>
            <p:txBody>
              <a:bodyPr anchor="ctr" rtlCol="false" tIns="50800" lIns="50800" bIns="50800" rIns="50800"/>
              <a:lstStyle/>
              <a:p>
                <a:pPr algn="ctr">
                  <a:lnSpc>
                    <a:spcPts val="2698"/>
                  </a:lnSpc>
                </a:pPr>
              </a:p>
            </p:txBody>
          </p:sp>
        </p:grpSp>
        <p:sp>
          <p:nvSpPr>
            <p:cNvPr name="TextBox 29" id="29"/>
            <p:cNvSpPr txBox="true"/>
            <p:nvPr/>
          </p:nvSpPr>
          <p:spPr>
            <a:xfrm rot="0">
              <a:off x="346387" y="81113"/>
              <a:ext cx="3243019" cy="1054100"/>
            </a:xfrm>
            <a:prstGeom prst="rect">
              <a:avLst/>
            </a:prstGeom>
          </p:spPr>
          <p:txBody>
            <a:bodyPr anchor="t" rtlCol="false" tIns="0" lIns="0" bIns="0" rIns="0">
              <a:spAutoFit/>
            </a:bodyPr>
            <a:lstStyle/>
            <a:p>
              <a:pPr algn="ctr" marL="0" indent="0" lvl="0">
                <a:lnSpc>
                  <a:spcPts val="5399"/>
                </a:lnSpc>
                <a:spcBef>
                  <a:spcPct val="0"/>
                </a:spcBef>
              </a:pPr>
              <a:r>
                <a:rPr lang="en-US" sz="4499">
                  <a:solidFill>
                    <a:srgbClr val="86F9B0"/>
                  </a:solidFill>
                  <a:latin typeface="Kitchakan Bold"/>
                </a:rPr>
                <a:t>RAKAN</a:t>
              </a:r>
            </a:p>
          </p:txBody>
        </p:sp>
      </p:grpSp>
      <p:grpSp>
        <p:nvGrpSpPr>
          <p:cNvPr name="Group 30" id="30"/>
          <p:cNvGrpSpPr/>
          <p:nvPr/>
        </p:nvGrpSpPr>
        <p:grpSpPr>
          <a:xfrm rot="0">
            <a:off x="-1423952" y="394613"/>
            <a:ext cx="6022955" cy="4186280"/>
            <a:chOff x="0" y="0"/>
            <a:chExt cx="8030607" cy="5581707"/>
          </a:xfrm>
        </p:grpSpPr>
        <p:pic>
          <p:nvPicPr>
            <p:cNvPr name="Picture 31" id="31"/>
            <p:cNvPicPr>
              <a:picLocks noChangeAspect="true"/>
            </p:cNvPicPr>
            <p:nvPr/>
          </p:nvPicPr>
          <p:blipFill>
            <a:blip r:embed="rId2"/>
            <a:srcRect l="0" t="1246" r="0" b="1246"/>
            <a:stretch>
              <a:fillRect/>
            </a:stretch>
          </p:blipFill>
          <p:spPr>
            <a:xfrm flipH="false" flipV="false">
              <a:off x="0" y="0"/>
              <a:ext cx="8030607" cy="5581707"/>
            </a:xfrm>
            <a:prstGeom prst="rect">
              <a:avLst/>
            </a:prstGeom>
          </p:spPr>
        </p:pic>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pSp>
        <p:nvGrpSpPr>
          <p:cNvPr name="Group 2" id="2"/>
          <p:cNvGrpSpPr/>
          <p:nvPr/>
        </p:nvGrpSpPr>
        <p:grpSpPr>
          <a:xfrm rot="0">
            <a:off x="0" y="0"/>
            <a:ext cx="5544818" cy="10287000"/>
            <a:chOff x="0" y="0"/>
            <a:chExt cx="1460363" cy="2709333"/>
          </a:xfrm>
        </p:grpSpPr>
        <p:sp>
          <p:nvSpPr>
            <p:cNvPr name="Freeform 3" id="3"/>
            <p:cNvSpPr/>
            <p:nvPr/>
          </p:nvSpPr>
          <p:spPr>
            <a:xfrm flipH="false" flipV="false" rot="0">
              <a:off x="0" y="0"/>
              <a:ext cx="1460363" cy="2709333"/>
            </a:xfrm>
            <a:custGeom>
              <a:avLst/>
              <a:gdLst/>
              <a:ahLst/>
              <a:cxnLst/>
              <a:rect r="r" b="b" t="t" l="l"/>
              <a:pathLst>
                <a:path h="2709333" w="1460363">
                  <a:moveTo>
                    <a:pt x="0" y="0"/>
                  </a:moveTo>
                  <a:lnTo>
                    <a:pt x="1460363" y="0"/>
                  </a:lnTo>
                  <a:lnTo>
                    <a:pt x="1460363" y="2709333"/>
                  </a:lnTo>
                  <a:lnTo>
                    <a:pt x="0" y="2709333"/>
                  </a:lnTo>
                  <a:close/>
                </a:path>
              </a:pathLst>
            </a:custGeom>
            <a:solidFill>
              <a:srgbClr val="0A092B"/>
            </a:solidFill>
          </p:spPr>
        </p:sp>
        <p:sp>
          <p:nvSpPr>
            <p:cNvPr name="TextBox 4" id="4"/>
            <p:cNvSpPr txBox="true"/>
            <p:nvPr/>
          </p:nvSpPr>
          <p:spPr>
            <a:xfrm>
              <a:off x="0" y="-47625"/>
              <a:ext cx="1460363" cy="2756958"/>
            </a:xfrm>
            <a:prstGeom prst="rect">
              <a:avLst/>
            </a:prstGeom>
          </p:spPr>
          <p:txBody>
            <a:bodyPr anchor="ctr" rtlCol="false" tIns="50800" lIns="50800" bIns="50800" rIns="50800"/>
            <a:lstStyle/>
            <a:p>
              <a:pPr algn="ctr">
                <a:lnSpc>
                  <a:spcPts val="3632"/>
                </a:lnSpc>
              </a:pPr>
            </a:p>
          </p:txBody>
        </p:sp>
      </p:grpSp>
      <p:grpSp>
        <p:nvGrpSpPr>
          <p:cNvPr name="Group 5" id="5"/>
          <p:cNvGrpSpPr/>
          <p:nvPr/>
        </p:nvGrpSpPr>
        <p:grpSpPr>
          <a:xfrm rot="0">
            <a:off x="6570969" y="3393093"/>
            <a:ext cx="3726378" cy="372637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A092B"/>
            </a:soli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4332"/>
                </a:lnSpc>
              </a:pPr>
              <a:r>
                <a:rPr lang="en-US" sz="3094" spc="30">
                  <a:solidFill>
                    <a:srgbClr val="86F9B0"/>
                  </a:solidFill>
                  <a:latin typeface="Libre Baskerville"/>
                </a:rPr>
                <a:t> </a:t>
              </a:r>
            </a:p>
          </p:txBody>
        </p:sp>
      </p:grpSp>
      <p:grpSp>
        <p:nvGrpSpPr>
          <p:cNvPr name="Group 8" id="8"/>
          <p:cNvGrpSpPr/>
          <p:nvPr/>
        </p:nvGrpSpPr>
        <p:grpSpPr>
          <a:xfrm rot="0">
            <a:off x="10297347" y="822433"/>
            <a:ext cx="4509211" cy="1630244"/>
            <a:chOff x="0" y="0"/>
            <a:chExt cx="1347049" cy="487007"/>
          </a:xfrm>
        </p:grpSpPr>
        <p:sp>
          <p:nvSpPr>
            <p:cNvPr name="Freeform 9" id="9"/>
            <p:cNvSpPr/>
            <p:nvPr/>
          </p:nvSpPr>
          <p:spPr>
            <a:xfrm flipH="false" flipV="false" rot="0">
              <a:off x="0" y="0"/>
              <a:ext cx="1347049" cy="487007"/>
            </a:xfrm>
            <a:custGeom>
              <a:avLst/>
              <a:gdLst/>
              <a:ahLst/>
              <a:cxnLst/>
              <a:rect r="r" b="b" t="t" l="l"/>
              <a:pathLst>
                <a:path h="487007" w="1347049">
                  <a:moveTo>
                    <a:pt x="1143849" y="0"/>
                  </a:moveTo>
                  <a:cubicBezTo>
                    <a:pt x="1256073" y="0"/>
                    <a:pt x="1347049" y="109020"/>
                    <a:pt x="1347049" y="243504"/>
                  </a:cubicBezTo>
                  <a:cubicBezTo>
                    <a:pt x="1347049" y="377987"/>
                    <a:pt x="1256073" y="487007"/>
                    <a:pt x="1143849" y="487007"/>
                  </a:cubicBezTo>
                  <a:lnTo>
                    <a:pt x="203200" y="487007"/>
                  </a:lnTo>
                  <a:cubicBezTo>
                    <a:pt x="90976" y="487007"/>
                    <a:pt x="0" y="377987"/>
                    <a:pt x="0" y="243504"/>
                  </a:cubicBezTo>
                  <a:cubicBezTo>
                    <a:pt x="0" y="109020"/>
                    <a:pt x="90976" y="0"/>
                    <a:pt x="203200" y="0"/>
                  </a:cubicBezTo>
                  <a:close/>
                </a:path>
              </a:pathLst>
            </a:custGeom>
            <a:solidFill>
              <a:srgbClr val="0A092B"/>
            </a:solidFill>
          </p:spPr>
        </p:sp>
        <p:sp>
          <p:nvSpPr>
            <p:cNvPr name="TextBox 10" id="10"/>
            <p:cNvSpPr txBox="true"/>
            <p:nvPr/>
          </p:nvSpPr>
          <p:spPr>
            <a:xfrm>
              <a:off x="0" y="-47625"/>
              <a:ext cx="1347049" cy="534632"/>
            </a:xfrm>
            <a:prstGeom prst="rect">
              <a:avLst/>
            </a:prstGeom>
          </p:spPr>
          <p:txBody>
            <a:bodyPr anchor="ctr" rtlCol="false" tIns="50800" lIns="50800" bIns="50800" rIns="50800"/>
            <a:lstStyle/>
            <a:p>
              <a:pPr algn="ctr">
                <a:lnSpc>
                  <a:spcPts val="3772"/>
                </a:lnSpc>
              </a:pPr>
              <a:r>
                <a:rPr lang="en-US" sz="2694" spc="26">
                  <a:solidFill>
                    <a:srgbClr val="86F9B0"/>
                  </a:solidFill>
                  <a:latin typeface="Libre Baskerville"/>
                </a:rPr>
                <a:t>Plastic waste</a:t>
              </a:r>
            </a:p>
          </p:txBody>
        </p:sp>
      </p:grpSp>
      <p:grpSp>
        <p:nvGrpSpPr>
          <p:cNvPr name="Group 11" id="11"/>
          <p:cNvGrpSpPr/>
          <p:nvPr/>
        </p:nvGrpSpPr>
        <p:grpSpPr>
          <a:xfrm rot="0">
            <a:off x="12154722" y="4437114"/>
            <a:ext cx="4508921" cy="1640364"/>
            <a:chOff x="0" y="0"/>
            <a:chExt cx="1347049" cy="490062"/>
          </a:xfrm>
        </p:grpSpPr>
        <p:sp>
          <p:nvSpPr>
            <p:cNvPr name="Freeform 12" id="12"/>
            <p:cNvSpPr/>
            <p:nvPr/>
          </p:nvSpPr>
          <p:spPr>
            <a:xfrm flipH="false" flipV="false" rot="0">
              <a:off x="0" y="0"/>
              <a:ext cx="1347049" cy="490062"/>
            </a:xfrm>
            <a:custGeom>
              <a:avLst/>
              <a:gdLst/>
              <a:ahLst/>
              <a:cxnLst/>
              <a:rect r="r" b="b" t="t" l="l"/>
              <a:pathLst>
                <a:path h="490062" w="1347049">
                  <a:moveTo>
                    <a:pt x="1143849" y="0"/>
                  </a:moveTo>
                  <a:cubicBezTo>
                    <a:pt x="1256073" y="0"/>
                    <a:pt x="1347049" y="109704"/>
                    <a:pt x="1347049" y="245031"/>
                  </a:cubicBezTo>
                  <a:cubicBezTo>
                    <a:pt x="1347049" y="380358"/>
                    <a:pt x="1256073" y="490062"/>
                    <a:pt x="1143849" y="490062"/>
                  </a:cubicBezTo>
                  <a:lnTo>
                    <a:pt x="203200" y="490062"/>
                  </a:lnTo>
                  <a:cubicBezTo>
                    <a:pt x="90976" y="490062"/>
                    <a:pt x="0" y="380358"/>
                    <a:pt x="0" y="245031"/>
                  </a:cubicBezTo>
                  <a:cubicBezTo>
                    <a:pt x="0" y="109704"/>
                    <a:pt x="90976" y="0"/>
                    <a:pt x="203200" y="0"/>
                  </a:cubicBezTo>
                  <a:close/>
                </a:path>
              </a:pathLst>
            </a:custGeom>
            <a:solidFill>
              <a:srgbClr val="0A092B"/>
            </a:solidFill>
          </p:spPr>
        </p:sp>
        <p:sp>
          <p:nvSpPr>
            <p:cNvPr name="TextBox 13" id="13"/>
            <p:cNvSpPr txBox="true"/>
            <p:nvPr/>
          </p:nvSpPr>
          <p:spPr>
            <a:xfrm>
              <a:off x="0" y="-47625"/>
              <a:ext cx="1347049" cy="537687"/>
            </a:xfrm>
            <a:prstGeom prst="rect">
              <a:avLst/>
            </a:prstGeom>
          </p:spPr>
          <p:txBody>
            <a:bodyPr anchor="ctr" rtlCol="false" tIns="50800" lIns="50800" bIns="50800" rIns="50800"/>
            <a:lstStyle/>
            <a:p>
              <a:pPr algn="ctr">
                <a:lnSpc>
                  <a:spcPts val="3772"/>
                </a:lnSpc>
              </a:pPr>
              <a:r>
                <a:rPr lang="en-US" sz="2694" spc="26">
                  <a:solidFill>
                    <a:srgbClr val="86F9B0"/>
                  </a:solidFill>
                  <a:latin typeface="Libre Baskerville"/>
                </a:rPr>
                <a:t>Mismanagement</a:t>
              </a:r>
            </a:p>
          </p:txBody>
        </p:sp>
      </p:grpSp>
      <p:grpSp>
        <p:nvGrpSpPr>
          <p:cNvPr name="Group 14" id="14"/>
          <p:cNvGrpSpPr/>
          <p:nvPr/>
        </p:nvGrpSpPr>
        <p:grpSpPr>
          <a:xfrm rot="0">
            <a:off x="10297347" y="7323246"/>
            <a:ext cx="4509211" cy="1733204"/>
            <a:chOff x="0" y="0"/>
            <a:chExt cx="1347049" cy="517765"/>
          </a:xfrm>
        </p:grpSpPr>
        <p:sp>
          <p:nvSpPr>
            <p:cNvPr name="Freeform 15" id="15"/>
            <p:cNvSpPr/>
            <p:nvPr/>
          </p:nvSpPr>
          <p:spPr>
            <a:xfrm flipH="false" flipV="false" rot="0">
              <a:off x="0" y="0"/>
              <a:ext cx="1347049" cy="517765"/>
            </a:xfrm>
            <a:custGeom>
              <a:avLst/>
              <a:gdLst/>
              <a:ahLst/>
              <a:cxnLst/>
              <a:rect r="r" b="b" t="t" l="l"/>
              <a:pathLst>
                <a:path h="517765" w="1347049">
                  <a:moveTo>
                    <a:pt x="1143849" y="0"/>
                  </a:moveTo>
                  <a:cubicBezTo>
                    <a:pt x="1256073" y="0"/>
                    <a:pt x="1347049" y="115906"/>
                    <a:pt x="1347049" y="258882"/>
                  </a:cubicBezTo>
                  <a:cubicBezTo>
                    <a:pt x="1347049" y="401859"/>
                    <a:pt x="1256073" y="517765"/>
                    <a:pt x="1143849" y="517765"/>
                  </a:cubicBezTo>
                  <a:lnTo>
                    <a:pt x="203200" y="517765"/>
                  </a:lnTo>
                  <a:cubicBezTo>
                    <a:pt x="90976" y="517765"/>
                    <a:pt x="0" y="401859"/>
                    <a:pt x="0" y="258882"/>
                  </a:cubicBezTo>
                  <a:cubicBezTo>
                    <a:pt x="0" y="115906"/>
                    <a:pt x="90976" y="0"/>
                    <a:pt x="203200" y="0"/>
                  </a:cubicBezTo>
                  <a:close/>
                </a:path>
              </a:pathLst>
            </a:custGeom>
            <a:solidFill>
              <a:srgbClr val="0A092B"/>
            </a:solidFill>
          </p:spPr>
        </p:sp>
        <p:sp>
          <p:nvSpPr>
            <p:cNvPr name="TextBox 16" id="16"/>
            <p:cNvSpPr txBox="true"/>
            <p:nvPr/>
          </p:nvSpPr>
          <p:spPr>
            <a:xfrm>
              <a:off x="0" y="-47625"/>
              <a:ext cx="1347049" cy="565390"/>
            </a:xfrm>
            <a:prstGeom prst="rect">
              <a:avLst/>
            </a:prstGeom>
          </p:spPr>
          <p:txBody>
            <a:bodyPr anchor="ctr" rtlCol="false" tIns="50800" lIns="50800" bIns="50800" rIns="50800"/>
            <a:lstStyle/>
            <a:p>
              <a:pPr algn="ctr">
                <a:lnSpc>
                  <a:spcPts val="3772"/>
                </a:lnSpc>
              </a:pPr>
              <a:r>
                <a:rPr lang="en-US" sz="2694" spc="26">
                  <a:solidFill>
                    <a:srgbClr val="86F9B0"/>
                  </a:solidFill>
                  <a:latin typeface="Libre Baskerville"/>
                </a:rPr>
                <a:t>Packaging Sector</a:t>
              </a:r>
            </a:p>
          </p:txBody>
        </p:sp>
      </p:grpSp>
      <p:sp>
        <p:nvSpPr>
          <p:cNvPr name="Freeform 17" id="17"/>
          <p:cNvSpPr/>
          <p:nvPr/>
        </p:nvSpPr>
        <p:spPr>
          <a:xfrm flipH="false" flipV="false" rot="1605981">
            <a:off x="8151410" y="7740217"/>
            <a:ext cx="1985179" cy="560813"/>
          </a:xfrm>
          <a:custGeom>
            <a:avLst/>
            <a:gdLst/>
            <a:ahLst/>
            <a:cxnLst/>
            <a:rect r="r" b="b" t="t" l="l"/>
            <a:pathLst>
              <a:path h="560813" w="1985179">
                <a:moveTo>
                  <a:pt x="0" y="0"/>
                </a:moveTo>
                <a:lnTo>
                  <a:pt x="1985180" y="0"/>
                </a:lnTo>
                <a:lnTo>
                  <a:pt x="1985180" y="560813"/>
                </a:lnTo>
                <a:lnTo>
                  <a:pt x="0" y="5608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true" flipV="false" rot="7851052">
            <a:off x="8443408" y="2172271"/>
            <a:ext cx="1985179" cy="560813"/>
          </a:xfrm>
          <a:custGeom>
            <a:avLst/>
            <a:gdLst/>
            <a:ahLst/>
            <a:cxnLst/>
            <a:rect r="r" b="b" t="t" l="l"/>
            <a:pathLst>
              <a:path h="560813" w="1985179">
                <a:moveTo>
                  <a:pt x="1985180" y="0"/>
                </a:moveTo>
                <a:lnTo>
                  <a:pt x="0" y="0"/>
                </a:lnTo>
                <a:lnTo>
                  <a:pt x="0" y="560813"/>
                </a:lnTo>
                <a:lnTo>
                  <a:pt x="1985180" y="560813"/>
                </a:lnTo>
                <a:lnTo>
                  <a:pt x="198518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0587605" y="5041782"/>
            <a:ext cx="1567117" cy="428998"/>
          </a:xfrm>
          <a:custGeom>
            <a:avLst/>
            <a:gdLst/>
            <a:ahLst/>
            <a:cxnLst/>
            <a:rect r="r" b="b" t="t" l="l"/>
            <a:pathLst>
              <a:path h="428998" w="1567117">
                <a:moveTo>
                  <a:pt x="0" y="0"/>
                </a:moveTo>
                <a:lnTo>
                  <a:pt x="1567117" y="0"/>
                </a:lnTo>
                <a:lnTo>
                  <a:pt x="1567117" y="428999"/>
                </a:lnTo>
                <a:lnTo>
                  <a:pt x="0" y="42899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0" id="20"/>
          <p:cNvSpPr/>
          <p:nvPr/>
        </p:nvSpPr>
        <p:spPr>
          <a:xfrm flipH="false" flipV="false" rot="0">
            <a:off x="7077015" y="3954439"/>
            <a:ext cx="2714287" cy="2605715"/>
          </a:xfrm>
          <a:custGeom>
            <a:avLst/>
            <a:gdLst/>
            <a:ahLst/>
            <a:cxnLst/>
            <a:rect r="r" b="b" t="t" l="l"/>
            <a:pathLst>
              <a:path h="2605715" w="2714287">
                <a:moveTo>
                  <a:pt x="0" y="0"/>
                </a:moveTo>
                <a:lnTo>
                  <a:pt x="2714287" y="0"/>
                </a:lnTo>
                <a:lnTo>
                  <a:pt x="2714287" y="2605715"/>
                </a:lnTo>
                <a:lnTo>
                  <a:pt x="0" y="260571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1" id="21"/>
          <p:cNvSpPr txBox="true"/>
          <p:nvPr/>
        </p:nvSpPr>
        <p:spPr>
          <a:xfrm rot="0">
            <a:off x="428989" y="3857994"/>
            <a:ext cx="4667789" cy="1642117"/>
          </a:xfrm>
          <a:prstGeom prst="rect">
            <a:avLst/>
          </a:prstGeom>
        </p:spPr>
        <p:txBody>
          <a:bodyPr anchor="t" rtlCol="false" tIns="0" lIns="0" bIns="0" rIns="0">
            <a:spAutoFit/>
          </a:bodyPr>
          <a:lstStyle/>
          <a:p>
            <a:pPr algn="ctr">
              <a:lnSpc>
                <a:spcPts val="6669"/>
              </a:lnSpc>
              <a:spcBef>
                <a:spcPct val="0"/>
              </a:spcBef>
            </a:pPr>
            <a:r>
              <a:rPr lang="en-US" sz="4833" spc="241">
                <a:solidFill>
                  <a:srgbClr val="86F9B0"/>
                </a:solidFill>
                <a:latin typeface="Libre Baskerville Bold"/>
              </a:rPr>
              <a:t>Problem Statement</a:t>
            </a:r>
          </a:p>
        </p:txBody>
      </p:sp>
    </p:spTree>
  </p:cSld>
  <p:clrMapOvr>
    <a:masterClrMapping/>
  </p:clrMapOvr>
  <p:transition spd="fast">
    <p:wipe dir="l"/>
  </p:transition>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886757" y="5074942"/>
            <a:ext cx="20061513" cy="0"/>
          </a:xfrm>
          <a:prstGeom prst="line">
            <a:avLst/>
          </a:prstGeom>
          <a:ln cap="flat" w="28575">
            <a:solidFill>
              <a:srgbClr val="0A092B"/>
            </a:solidFill>
            <a:prstDash val="solid"/>
            <a:headEnd type="none" len="sm" w="sm"/>
            <a:tailEnd type="none" len="sm" w="sm"/>
          </a:ln>
        </p:spPr>
      </p:sp>
      <p:grpSp>
        <p:nvGrpSpPr>
          <p:cNvPr name="Group 3" id="3"/>
          <p:cNvGrpSpPr/>
          <p:nvPr/>
        </p:nvGrpSpPr>
        <p:grpSpPr>
          <a:xfrm rot="0">
            <a:off x="6326597" y="4820082"/>
            <a:ext cx="502056" cy="50205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A092B"/>
            </a:solidFill>
            <a:ln cap="sq">
              <a:noFill/>
              <a:prstDash val="solid"/>
              <a:miter/>
            </a:ln>
          </p:spPr>
        </p:sp>
        <p:sp>
          <p:nvSpPr>
            <p:cNvPr name="TextBox 5" id="5"/>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6" id="6"/>
          <p:cNvGrpSpPr/>
          <p:nvPr/>
        </p:nvGrpSpPr>
        <p:grpSpPr>
          <a:xfrm rot="0">
            <a:off x="2357153" y="4823914"/>
            <a:ext cx="502056" cy="50205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A092B"/>
            </a:solidFill>
          </p:spPr>
        </p:sp>
        <p:sp>
          <p:nvSpPr>
            <p:cNvPr name="TextBox 8" id="8"/>
            <p:cNvSpPr txBox="true"/>
            <p:nvPr/>
          </p:nvSpPr>
          <p:spPr>
            <a:xfrm>
              <a:off x="190500" y="228600"/>
              <a:ext cx="431800" cy="393700"/>
            </a:xfrm>
            <a:prstGeom prst="rect">
              <a:avLst/>
            </a:prstGeom>
          </p:spPr>
          <p:txBody>
            <a:bodyPr anchor="ctr" rtlCol="false" tIns="50800" lIns="50800" bIns="50800" rIns="50800"/>
            <a:lstStyle/>
            <a:p>
              <a:pPr algn="ctr">
                <a:lnSpc>
                  <a:spcPts val="2266"/>
                </a:lnSpc>
              </a:pPr>
            </a:p>
          </p:txBody>
        </p:sp>
      </p:grpSp>
      <p:grpSp>
        <p:nvGrpSpPr>
          <p:cNvPr name="Group 9" id="9"/>
          <p:cNvGrpSpPr/>
          <p:nvPr/>
        </p:nvGrpSpPr>
        <p:grpSpPr>
          <a:xfrm rot="0">
            <a:off x="10215469" y="4826074"/>
            <a:ext cx="502056" cy="50205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A092B"/>
            </a:solidFill>
            <a:ln cap="sq">
              <a:noFill/>
              <a:prstDash val="solid"/>
              <a:miter/>
            </a:ln>
          </p:spPr>
        </p:sp>
        <p:sp>
          <p:nvSpPr>
            <p:cNvPr name="TextBox 11" id="11"/>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2" id="12"/>
          <p:cNvGrpSpPr/>
          <p:nvPr/>
        </p:nvGrpSpPr>
        <p:grpSpPr>
          <a:xfrm rot="0">
            <a:off x="14104341" y="4823914"/>
            <a:ext cx="502056" cy="50205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A092B"/>
            </a:solidFill>
            <a:ln cap="sq">
              <a:noFill/>
              <a:prstDash val="solid"/>
              <a:miter/>
            </a:ln>
          </p:spPr>
        </p:sp>
        <p:sp>
          <p:nvSpPr>
            <p:cNvPr name="TextBox 14" id="14"/>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sp>
        <p:nvSpPr>
          <p:cNvPr name="TextBox 15" id="15"/>
          <p:cNvSpPr txBox="true"/>
          <p:nvPr/>
        </p:nvSpPr>
        <p:spPr>
          <a:xfrm rot="0">
            <a:off x="4497610" y="2471217"/>
            <a:ext cx="8822997" cy="1167765"/>
          </a:xfrm>
          <a:prstGeom prst="rect">
            <a:avLst/>
          </a:prstGeom>
        </p:spPr>
        <p:txBody>
          <a:bodyPr anchor="t" rtlCol="false" tIns="0" lIns="0" bIns="0" rIns="0">
            <a:spAutoFit/>
          </a:bodyPr>
          <a:lstStyle/>
          <a:p>
            <a:pPr algn="ctr" marL="0" indent="0" lvl="1">
              <a:lnSpc>
                <a:spcPts val="8730"/>
              </a:lnSpc>
              <a:spcBef>
                <a:spcPct val="0"/>
              </a:spcBef>
            </a:pPr>
            <a:r>
              <a:rPr lang="en-US" sz="9000">
                <a:solidFill>
                  <a:srgbClr val="0A092B"/>
                </a:solidFill>
                <a:latin typeface="Libre Baskerville"/>
              </a:rPr>
              <a:t>problem</a:t>
            </a:r>
          </a:p>
        </p:txBody>
      </p:sp>
      <p:sp>
        <p:nvSpPr>
          <p:cNvPr name="TextBox 16" id="16"/>
          <p:cNvSpPr txBox="true"/>
          <p:nvPr/>
        </p:nvSpPr>
        <p:spPr>
          <a:xfrm rot="0">
            <a:off x="2227066" y="5625566"/>
            <a:ext cx="2197323" cy="669926"/>
          </a:xfrm>
          <a:prstGeom prst="rect">
            <a:avLst/>
          </a:prstGeom>
        </p:spPr>
        <p:txBody>
          <a:bodyPr anchor="t" rtlCol="false" tIns="0" lIns="0" bIns="0" rIns="0">
            <a:spAutoFit/>
          </a:bodyPr>
          <a:lstStyle/>
          <a:p>
            <a:pPr algn="l">
              <a:lnSpc>
                <a:spcPts val="5150"/>
              </a:lnSpc>
            </a:pPr>
            <a:r>
              <a:rPr lang="en-US" sz="5000">
                <a:solidFill>
                  <a:srgbClr val="0A092B"/>
                </a:solidFill>
                <a:latin typeface="Libre Baskerville Bold"/>
              </a:rPr>
              <a:t>01</a:t>
            </a:r>
          </a:p>
        </p:txBody>
      </p:sp>
      <p:sp>
        <p:nvSpPr>
          <p:cNvPr name="TextBox 17" id="17"/>
          <p:cNvSpPr txBox="true"/>
          <p:nvPr/>
        </p:nvSpPr>
        <p:spPr>
          <a:xfrm rot="0">
            <a:off x="6065861" y="5625566"/>
            <a:ext cx="2197323" cy="669926"/>
          </a:xfrm>
          <a:prstGeom prst="rect">
            <a:avLst/>
          </a:prstGeom>
        </p:spPr>
        <p:txBody>
          <a:bodyPr anchor="t" rtlCol="false" tIns="0" lIns="0" bIns="0" rIns="0">
            <a:spAutoFit/>
          </a:bodyPr>
          <a:lstStyle/>
          <a:p>
            <a:pPr algn="l">
              <a:lnSpc>
                <a:spcPts val="5150"/>
              </a:lnSpc>
            </a:pPr>
            <a:r>
              <a:rPr lang="en-US" sz="5000">
                <a:solidFill>
                  <a:srgbClr val="0A092B"/>
                </a:solidFill>
                <a:latin typeface="Libre Baskerville Bold"/>
              </a:rPr>
              <a:t>02</a:t>
            </a:r>
          </a:p>
        </p:txBody>
      </p:sp>
      <p:sp>
        <p:nvSpPr>
          <p:cNvPr name="TextBox 18" id="18"/>
          <p:cNvSpPr txBox="true"/>
          <p:nvPr/>
        </p:nvSpPr>
        <p:spPr>
          <a:xfrm rot="0">
            <a:off x="806693" y="6371691"/>
            <a:ext cx="3844858" cy="2083308"/>
          </a:xfrm>
          <a:prstGeom prst="rect">
            <a:avLst/>
          </a:prstGeom>
        </p:spPr>
        <p:txBody>
          <a:bodyPr anchor="t" rtlCol="false" tIns="0" lIns="0" bIns="0" rIns="0">
            <a:spAutoFit/>
          </a:bodyPr>
          <a:lstStyle/>
          <a:p>
            <a:pPr algn="ctr">
              <a:lnSpc>
                <a:spcPts val="5616"/>
              </a:lnSpc>
            </a:pPr>
            <a:r>
              <a:rPr lang="en-US" sz="3600">
                <a:solidFill>
                  <a:srgbClr val="0A092B"/>
                </a:solidFill>
                <a:latin typeface="Libre Baskerville"/>
              </a:rPr>
              <a:t>450 million tones of plastic</a:t>
            </a:r>
          </a:p>
          <a:p>
            <a:pPr algn="ctr">
              <a:lnSpc>
                <a:spcPts val="5616"/>
              </a:lnSpc>
            </a:pPr>
          </a:p>
        </p:txBody>
      </p:sp>
      <p:sp>
        <p:nvSpPr>
          <p:cNvPr name="TextBox 19" id="19"/>
          <p:cNvSpPr txBox="true"/>
          <p:nvPr/>
        </p:nvSpPr>
        <p:spPr>
          <a:xfrm rot="0">
            <a:off x="4670602" y="6371691"/>
            <a:ext cx="4029778" cy="2788158"/>
          </a:xfrm>
          <a:prstGeom prst="rect">
            <a:avLst/>
          </a:prstGeom>
        </p:spPr>
        <p:txBody>
          <a:bodyPr anchor="t" rtlCol="false" tIns="0" lIns="0" bIns="0" rIns="0">
            <a:spAutoFit/>
          </a:bodyPr>
          <a:lstStyle/>
          <a:p>
            <a:pPr algn="ctr">
              <a:lnSpc>
                <a:spcPts val="5616"/>
              </a:lnSpc>
            </a:pPr>
            <a:r>
              <a:rPr lang="en-US" sz="3600">
                <a:solidFill>
                  <a:srgbClr val="0A092B"/>
                </a:solidFill>
                <a:latin typeface="Libre Baskerville"/>
              </a:rPr>
              <a:t>50% of plastic waste are in packaging </a:t>
            </a:r>
          </a:p>
          <a:p>
            <a:pPr algn="ctr">
              <a:lnSpc>
                <a:spcPts val="5616"/>
              </a:lnSpc>
            </a:pPr>
          </a:p>
        </p:txBody>
      </p:sp>
      <p:sp>
        <p:nvSpPr>
          <p:cNvPr name="TextBox 20" id="20"/>
          <p:cNvSpPr txBox="true"/>
          <p:nvPr/>
        </p:nvSpPr>
        <p:spPr>
          <a:xfrm rot="0">
            <a:off x="9982028" y="5624486"/>
            <a:ext cx="2197323" cy="669926"/>
          </a:xfrm>
          <a:prstGeom prst="rect">
            <a:avLst/>
          </a:prstGeom>
        </p:spPr>
        <p:txBody>
          <a:bodyPr anchor="t" rtlCol="false" tIns="0" lIns="0" bIns="0" rIns="0">
            <a:spAutoFit/>
          </a:bodyPr>
          <a:lstStyle/>
          <a:p>
            <a:pPr algn="l">
              <a:lnSpc>
                <a:spcPts val="5150"/>
              </a:lnSpc>
            </a:pPr>
            <a:r>
              <a:rPr lang="en-US" sz="5000">
                <a:solidFill>
                  <a:srgbClr val="0A092B"/>
                </a:solidFill>
                <a:latin typeface="Libre Baskerville Bold"/>
              </a:rPr>
              <a:t>03</a:t>
            </a:r>
          </a:p>
        </p:txBody>
      </p:sp>
      <p:sp>
        <p:nvSpPr>
          <p:cNvPr name="TextBox 21" id="21"/>
          <p:cNvSpPr txBox="true"/>
          <p:nvPr/>
        </p:nvSpPr>
        <p:spPr>
          <a:xfrm rot="0">
            <a:off x="8909108" y="6371691"/>
            <a:ext cx="3275921" cy="2788158"/>
          </a:xfrm>
          <a:prstGeom prst="rect">
            <a:avLst/>
          </a:prstGeom>
        </p:spPr>
        <p:txBody>
          <a:bodyPr anchor="t" rtlCol="false" tIns="0" lIns="0" bIns="0" rIns="0">
            <a:spAutoFit/>
          </a:bodyPr>
          <a:lstStyle/>
          <a:p>
            <a:pPr algn="ctr">
              <a:lnSpc>
                <a:spcPts val="5616"/>
              </a:lnSpc>
            </a:pPr>
            <a:r>
              <a:rPr lang="en-US" sz="3600">
                <a:solidFill>
                  <a:srgbClr val="0A092B"/>
                </a:solidFill>
                <a:latin typeface="Libre Baskerville"/>
              </a:rPr>
              <a:t>225 billion tones of plastic </a:t>
            </a:r>
          </a:p>
          <a:p>
            <a:pPr algn="ctr">
              <a:lnSpc>
                <a:spcPts val="5616"/>
              </a:lnSpc>
            </a:pPr>
          </a:p>
        </p:txBody>
      </p:sp>
      <p:sp>
        <p:nvSpPr>
          <p:cNvPr name="TextBox 22" id="22"/>
          <p:cNvSpPr txBox="true"/>
          <p:nvPr/>
        </p:nvSpPr>
        <p:spPr>
          <a:xfrm rot="0">
            <a:off x="13898195" y="5625566"/>
            <a:ext cx="2197323" cy="669926"/>
          </a:xfrm>
          <a:prstGeom prst="rect">
            <a:avLst/>
          </a:prstGeom>
        </p:spPr>
        <p:txBody>
          <a:bodyPr anchor="t" rtlCol="false" tIns="0" lIns="0" bIns="0" rIns="0">
            <a:spAutoFit/>
          </a:bodyPr>
          <a:lstStyle/>
          <a:p>
            <a:pPr algn="l">
              <a:lnSpc>
                <a:spcPts val="5150"/>
              </a:lnSpc>
            </a:pPr>
            <a:r>
              <a:rPr lang="en-US" sz="5000">
                <a:solidFill>
                  <a:srgbClr val="0A092B"/>
                </a:solidFill>
                <a:latin typeface="Libre Baskerville Bold"/>
              </a:rPr>
              <a:t>04</a:t>
            </a:r>
          </a:p>
        </p:txBody>
      </p:sp>
      <p:sp>
        <p:nvSpPr>
          <p:cNvPr name="TextBox 23" id="23"/>
          <p:cNvSpPr txBox="true"/>
          <p:nvPr/>
        </p:nvSpPr>
        <p:spPr>
          <a:xfrm rot="0">
            <a:off x="12413629" y="6371691"/>
            <a:ext cx="4385536" cy="2788158"/>
          </a:xfrm>
          <a:prstGeom prst="rect">
            <a:avLst/>
          </a:prstGeom>
        </p:spPr>
        <p:txBody>
          <a:bodyPr anchor="t" rtlCol="false" tIns="0" lIns="0" bIns="0" rIns="0">
            <a:spAutoFit/>
          </a:bodyPr>
          <a:lstStyle/>
          <a:p>
            <a:pPr algn="ctr">
              <a:lnSpc>
                <a:spcPts val="5616"/>
              </a:lnSpc>
            </a:pPr>
            <a:r>
              <a:rPr lang="en-US" sz="3600">
                <a:solidFill>
                  <a:srgbClr val="0A092B"/>
                </a:solidFill>
                <a:latin typeface="Libre Baskerville"/>
              </a:rPr>
              <a:t>3% of the 162 billion are for gym supplements</a:t>
            </a:r>
          </a:p>
          <a:p>
            <a:pPr algn="l">
              <a:lnSpc>
                <a:spcPts val="5616"/>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pSp>
        <p:nvGrpSpPr>
          <p:cNvPr name="Group 2" id="2"/>
          <p:cNvGrpSpPr/>
          <p:nvPr/>
        </p:nvGrpSpPr>
        <p:grpSpPr>
          <a:xfrm rot="0">
            <a:off x="9367196" y="1028700"/>
            <a:ext cx="7892104" cy="9713359"/>
            <a:chOff x="0" y="0"/>
            <a:chExt cx="660400" cy="812800"/>
          </a:xfrm>
        </p:grpSpPr>
        <p:sp>
          <p:nvSpPr>
            <p:cNvPr name="Freeform 3" id="3"/>
            <p:cNvSpPr/>
            <p:nvPr/>
          </p:nvSpPr>
          <p:spPr>
            <a:xfrm flipH="false" flipV="false" rot="0">
              <a:off x="0" y="0"/>
              <a:ext cx="660400" cy="812800"/>
            </a:xfrm>
            <a:custGeom>
              <a:avLst/>
              <a:gdLst/>
              <a:ahLst/>
              <a:cxnLst/>
              <a:rect r="r" b="b" t="t" l="l"/>
              <a:pathLst>
                <a:path h="812800"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86F9B0"/>
            </a:solidFill>
          </p:spPr>
        </p:sp>
        <p:sp>
          <p:nvSpPr>
            <p:cNvPr name="TextBox 4" id="4"/>
            <p:cNvSpPr txBox="true"/>
            <p:nvPr/>
          </p:nvSpPr>
          <p:spPr>
            <a:xfrm>
              <a:off x="0" y="88900"/>
              <a:ext cx="660400" cy="723900"/>
            </a:xfrm>
            <a:prstGeom prst="rect">
              <a:avLst/>
            </a:prstGeom>
          </p:spPr>
          <p:txBody>
            <a:bodyPr anchor="ctr" rtlCol="false" tIns="50800" lIns="50800" bIns="50800" rIns="50800"/>
            <a:lstStyle/>
            <a:p>
              <a:pPr algn="ctr">
                <a:lnSpc>
                  <a:spcPts val="3212"/>
                </a:lnSpc>
              </a:pPr>
            </a:p>
          </p:txBody>
        </p:sp>
      </p:grpSp>
      <p:sp>
        <p:nvSpPr>
          <p:cNvPr name="Freeform 5" id="5"/>
          <p:cNvSpPr/>
          <p:nvPr/>
        </p:nvSpPr>
        <p:spPr>
          <a:xfrm flipH="false" flipV="false" rot="0">
            <a:off x="10606143" y="5630203"/>
            <a:ext cx="5414211" cy="4114800"/>
          </a:xfrm>
          <a:custGeom>
            <a:avLst/>
            <a:gdLst/>
            <a:ahLst/>
            <a:cxnLst/>
            <a:rect r="r" b="b" t="t" l="l"/>
            <a:pathLst>
              <a:path h="4114800" w="5414211">
                <a:moveTo>
                  <a:pt x="0" y="0"/>
                </a:moveTo>
                <a:lnTo>
                  <a:pt x="5414210" y="0"/>
                </a:lnTo>
                <a:lnTo>
                  <a:pt x="541421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866797"/>
            <a:ext cx="7404623" cy="4938395"/>
          </a:xfrm>
          <a:prstGeom prst="rect">
            <a:avLst/>
          </a:prstGeom>
        </p:spPr>
        <p:txBody>
          <a:bodyPr anchor="t" rtlCol="false" tIns="0" lIns="0" bIns="0" rIns="0">
            <a:spAutoFit/>
          </a:bodyPr>
          <a:lstStyle/>
          <a:p>
            <a:pPr algn="ctr">
              <a:lnSpc>
                <a:spcPts val="6580"/>
              </a:lnSpc>
            </a:pPr>
            <a:r>
              <a:rPr lang="en-US" sz="4700">
                <a:solidFill>
                  <a:srgbClr val="0A092B"/>
                </a:solidFill>
                <a:latin typeface="Libre Baskerville Bold"/>
              </a:rPr>
              <a:t>6.75 million tons of plastic produced from gym supplements yearly </a:t>
            </a:r>
          </a:p>
          <a:p>
            <a:pPr algn="ctr">
              <a:lnSpc>
                <a:spcPts val="6580"/>
              </a:lnSpc>
            </a:pPr>
          </a:p>
          <a:p>
            <a:pPr algn="ctr">
              <a:lnSpc>
                <a:spcPts val="6580"/>
              </a:lnSpc>
            </a:pPr>
          </a:p>
        </p:txBody>
      </p:sp>
      <p:sp>
        <p:nvSpPr>
          <p:cNvPr name="TextBox 7" id="7"/>
          <p:cNvSpPr txBox="true"/>
          <p:nvPr/>
        </p:nvSpPr>
        <p:spPr>
          <a:xfrm rot="0">
            <a:off x="879900" y="1455802"/>
            <a:ext cx="8048146" cy="3164095"/>
          </a:xfrm>
          <a:prstGeom prst="rect">
            <a:avLst/>
          </a:prstGeom>
        </p:spPr>
        <p:txBody>
          <a:bodyPr anchor="t" rtlCol="false" tIns="0" lIns="0" bIns="0" rIns="0">
            <a:spAutoFit/>
          </a:bodyPr>
          <a:lstStyle/>
          <a:p>
            <a:pPr algn="ctr">
              <a:lnSpc>
                <a:spcPts val="12747"/>
              </a:lnSpc>
            </a:pPr>
            <a:r>
              <a:rPr lang="en-US" sz="9105">
                <a:solidFill>
                  <a:srgbClr val="0A092B"/>
                </a:solidFill>
                <a:latin typeface="Libre Baskerville Bold"/>
              </a:rPr>
              <a:t>STATISTICS</a:t>
            </a:r>
          </a:p>
          <a:p>
            <a:pPr algn="ctr">
              <a:lnSpc>
                <a:spcPts val="12747"/>
              </a:lnSpc>
            </a:pPr>
          </a:p>
        </p:txBody>
      </p:sp>
      <p:sp>
        <p:nvSpPr>
          <p:cNvPr name="TextBox 8" id="8"/>
          <p:cNvSpPr txBox="true"/>
          <p:nvPr/>
        </p:nvSpPr>
        <p:spPr>
          <a:xfrm rot="0">
            <a:off x="12001030" y="3201522"/>
            <a:ext cx="2624435" cy="1724539"/>
          </a:xfrm>
          <a:prstGeom prst="rect">
            <a:avLst/>
          </a:prstGeom>
        </p:spPr>
        <p:txBody>
          <a:bodyPr anchor="t" rtlCol="false" tIns="0" lIns="0" bIns="0" rIns="0">
            <a:spAutoFit/>
          </a:bodyPr>
          <a:lstStyle/>
          <a:p>
            <a:pPr algn="ctr">
              <a:lnSpc>
                <a:spcPts val="14146"/>
              </a:lnSpc>
            </a:pPr>
            <a:r>
              <a:rPr lang="en-US" sz="10104">
                <a:solidFill>
                  <a:srgbClr val="0A092B"/>
                </a:solidFill>
                <a:latin typeface="Libre Baskerville Bold"/>
              </a:rPr>
              <a:t>6.75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590857"/>
            <a:ext cx="17956191" cy="9105285"/>
          </a:xfrm>
          <a:custGeom>
            <a:avLst/>
            <a:gdLst/>
            <a:ahLst/>
            <a:cxnLst/>
            <a:rect r="r" b="b" t="t" l="l"/>
            <a:pathLst>
              <a:path h="9105285" w="17956191">
                <a:moveTo>
                  <a:pt x="0" y="0"/>
                </a:moveTo>
                <a:lnTo>
                  <a:pt x="17956191" y="0"/>
                </a:lnTo>
                <a:lnTo>
                  <a:pt x="17956191" y="9105286"/>
                </a:lnTo>
                <a:lnTo>
                  <a:pt x="0" y="9105286"/>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389947" y="631515"/>
            <a:ext cx="17508106" cy="9023970"/>
          </a:xfrm>
          <a:custGeom>
            <a:avLst/>
            <a:gdLst/>
            <a:ahLst/>
            <a:cxnLst/>
            <a:rect r="r" b="b" t="t" l="l"/>
            <a:pathLst>
              <a:path h="9023970" w="17508106">
                <a:moveTo>
                  <a:pt x="0" y="0"/>
                </a:moveTo>
                <a:lnTo>
                  <a:pt x="17508106" y="0"/>
                </a:lnTo>
                <a:lnTo>
                  <a:pt x="17508106" y="9023970"/>
                </a:lnTo>
                <a:lnTo>
                  <a:pt x="0" y="9023970"/>
                </a:lnTo>
                <a:lnTo>
                  <a:pt x="0" y="0"/>
                </a:lnTo>
                <a:close/>
              </a:path>
            </a:pathLst>
          </a:custGeom>
          <a:blipFill>
            <a:blip r:embed="rId2"/>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DFD"/>
        </a:solidFill>
      </p:bgPr>
    </p:bg>
    <p:spTree>
      <p:nvGrpSpPr>
        <p:cNvPr id="1" name=""/>
        <p:cNvGrpSpPr/>
        <p:nvPr/>
      </p:nvGrpSpPr>
      <p:grpSpPr>
        <a:xfrm>
          <a:off x="0" y="0"/>
          <a:ext cx="0" cy="0"/>
          <a:chOff x="0" y="0"/>
          <a:chExt cx="0" cy="0"/>
        </a:xfrm>
      </p:grpSpPr>
      <p:sp>
        <p:nvSpPr>
          <p:cNvPr name="Freeform 2" id="2"/>
          <p:cNvSpPr/>
          <p:nvPr/>
        </p:nvSpPr>
        <p:spPr>
          <a:xfrm flipH="false" flipV="false" rot="0">
            <a:off x="12877983" y="5768501"/>
            <a:ext cx="386290" cy="401862"/>
          </a:xfrm>
          <a:custGeom>
            <a:avLst/>
            <a:gdLst/>
            <a:ahLst/>
            <a:cxnLst/>
            <a:rect r="r" b="b" t="t" l="l"/>
            <a:pathLst>
              <a:path h="401862" w="386290">
                <a:moveTo>
                  <a:pt x="0" y="0"/>
                </a:moveTo>
                <a:lnTo>
                  <a:pt x="386290" y="0"/>
                </a:lnTo>
                <a:lnTo>
                  <a:pt x="386290" y="401862"/>
                </a:lnTo>
                <a:lnTo>
                  <a:pt x="0" y="401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246125" y="5768501"/>
            <a:ext cx="386290" cy="401862"/>
          </a:xfrm>
          <a:custGeom>
            <a:avLst/>
            <a:gdLst/>
            <a:ahLst/>
            <a:cxnLst/>
            <a:rect r="r" b="b" t="t" l="l"/>
            <a:pathLst>
              <a:path h="401862" w="386290">
                <a:moveTo>
                  <a:pt x="0" y="0"/>
                </a:moveTo>
                <a:lnTo>
                  <a:pt x="386290" y="0"/>
                </a:lnTo>
                <a:lnTo>
                  <a:pt x="386290" y="401862"/>
                </a:lnTo>
                <a:lnTo>
                  <a:pt x="0" y="401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648969" y="5768501"/>
            <a:ext cx="386290" cy="401862"/>
          </a:xfrm>
          <a:custGeom>
            <a:avLst/>
            <a:gdLst/>
            <a:ahLst/>
            <a:cxnLst/>
            <a:rect r="r" b="b" t="t" l="l"/>
            <a:pathLst>
              <a:path h="401862" w="386290">
                <a:moveTo>
                  <a:pt x="0" y="0"/>
                </a:moveTo>
                <a:lnTo>
                  <a:pt x="386290" y="0"/>
                </a:lnTo>
                <a:lnTo>
                  <a:pt x="386290" y="401862"/>
                </a:lnTo>
                <a:lnTo>
                  <a:pt x="0" y="401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rot="0">
            <a:off x="1309931" y="4626407"/>
            <a:ext cx="15668138" cy="0"/>
          </a:xfrm>
          <a:prstGeom prst="line">
            <a:avLst/>
          </a:prstGeom>
          <a:ln cap="rnd" w="19050">
            <a:solidFill>
              <a:srgbClr val="0A092B"/>
            </a:solidFill>
            <a:prstDash val="solid"/>
            <a:headEnd type="none" len="sm" w="sm"/>
            <a:tailEnd type="none" len="sm" w="sm"/>
          </a:ln>
        </p:spPr>
      </p:sp>
      <p:sp>
        <p:nvSpPr>
          <p:cNvPr name="AutoShape 6" id="6"/>
          <p:cNvSpPr/>
          <p:nvPr/>
        </p:nvSpPr>
        <p:spPr>
          <a:xfrm rot="0">
            <a:off x="1309931" y="9239250"/>
            <a:ext cx="15668138" cy="0"/>
          </a:xfrm>
          <a:prstGeom prst="line">
            <a:avLst/>
          </a:prstGeom>
          <a:ln cap="rnd" w="19050">
            <a:solidFill>
              <a:srgbClr val="0A092B"/>
            </a:solidFill>
            <a:prstDash val="solid"/>
            <a:headEnd type="none" len="sm" w="sm"/>
            <a:tailEnd type="none" len="sm" w="sm"/>
          </a:ln>
        </p:spPr>
      </p:sp>
      <p:grpSp>
        <p:nvGrpSpPr>
          <p:cNvPr name="Group 7" id="7"/>
          <p:cNvGrpSpPr/>
          <p:nvPr/>
        </p:nvGrpSpPr>
        <p:grpSpPr>
          <a:xfrm rot="0">
            <a:off x="2212108" y="5596964"/>
            <a:ext cx="2605142" cy="744936"/>
            <a:chOff x="0" y="0"/>
            <a:chExt cx="686128" cy="196197"/>
          </a:xfrm>
        </p:grpSpPr>
        <p:sp>
          <p:nvSpPr>
            <p:cNvPr name="Freeform 8" id="8"/>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9" id="9"/>
            <p:cNvSpPr txBox="true"/>
            <p:nvPr/>
          </p:nvSpPr>
          <p:spPr>
            <a:xfrm>
              <a:off x="0" y="-57150"/>
              <a:ext cx="686128" cy="253347"/>
            </a:xfrm>
            <a:prstGeom prst="rect">
              <a:avLst/>
            </a:prstGeom>
          </p:spPr>
          <p:txBody>
            <a:bodyPr anchor="ctr" rtlCol="false" tIns="50800" lIns="50800" bIns="50800" rIns="50800"/>
            <a:lstStyle/>
            <a:p>
              <a:pPr algn="ctr">
                <a:lnSpc>
                  <a:spcPts val="3912"/>
                </a:lnSpc>
              </a:pPr>
              <a:r>
                <a:rPr lang="en-US" sz="2794" spc="27">
                  <a:solidFill>
                    <a:srgbClr val="0A092B"/>
                  </a:solidFill>
                  <a:latin typeface="Libre Baskerville Bold"/>
                </a:rPr>
                <a:t>Product</a:t>
              </a:r>
            </a:p>
          </p:txBody>
        </p:sp>
      </p:grpSp>
      <p:sp>
        <p:nvSpPr>
          <p:cNvPr name="TextBox 10" id="10"/>
          <p:cNvSpPr txBox="true"/>
          <p:nvPr/>
        </p:nvSpPr>
        <p:spPr>
          <a:xfrm rot="0">
            <a:off x="5031553" y="1976982"/>
            <a:ext cx="8224895" cy="1200156"/>
          </a:xfrm>
          <a:prstGeom prst="rect">
            <a:avLst/>
          </a:prstGeom>
        </p:spPr>
        <p:txBody>
          <a:bodyPr anchor="t" rtlCol="false" tIns="0" lIns="0" bIns="0" rIns="0">
            <a:spAutoFit/>
          </a:bodyPr>
          <a:lstStyle/>
          <a:p>
            <a:pPr algn="ctr" marL="0" indent="0" lvl="0">
              <a:lnSpc>
                <a:spcPts val="9000"/>
              </a:lnSpc>
            </a:pPr>
            <a:r>
              <a:rPr lang="en-US" sz="9000">
                <a:solidFill>
                  <a:srgbClr val="0A092B"/>
                </a:solidFill>
                <a:latin typeface="Poppins Bold"/>
              </a:rPr>
              <a:t>Our Solution</a:t>
            </a:r>
          </a:p>
        </p:txBody>
      </p:sp>
      <p:sp>
        <p:nvSpPr>
          <p:cNvPr name="TextBox 11" id="11"/>
          <p:cNvSpPr txBox="true"/>
          <p:nvPr/>
        </p:nvSpPr>
        <p:spPr>
          <a:xfrm rot="0">
            <a:off x="756900" y="6876966"/>
            <a:ext cx="5114760" cy="1470659"/>
          </a:xfrm>
          <a:prstGeom prst="rect">
            <a:avLst/>
          </a:prstGeom>
        </p:spPr>
        <p:txBody>
          <a:bodyPr anchor="t" rtlCol="false" tIns="0" lIns="0" bIns="0" rIns="0">
            <a:spAutoFit/>
          </a:bodyPr>
          <a:lstStyle/>
          <a:p>
            <a:pPr algn="l" marL="453401" indent="-226701" lvl="1">
              <a:lnSpc>
                <a:spcPts val="2940"/>
              </a:lnSpc>
              <a:buFont typeface="Arial"/>
              <a:buChar char="•"/>
            </a:pPr>
            <a:r>
              <a:rPr lang="en-US" sz="2100">
                <a:solidFill>
                  <a:srgbClr val="0A092B"/>
                </a:solidFill>
                <a:latin typeface="Libre Baskerville"/>
              </a:rPr>
              <a:t>End user a cardboard package that contains 28 capsules </a:t>
            </a:r>
          </a:p>
          <a:p>
            <a:pPr algn="l" marL="453401" indent="-226701" lvl="1">
              <a:lnSpc>
                <a:spcPts val="2940"/>
              </a:lnSpc>
              <a:buFont typeface="Arial"/>
              <a:buChar char="•"/>
            </a:pPr>
            <a:r>
              <a:rPr lang="en-US" sz="2100">
                <a:solidFill>
                  <a:srgbClr val="0A092B"/>
                </a:solidFill>
                <a:latin typeface="Libre Baskerville"/>
              </a:rPr>
              <a:t>Gym cafeterias  a jar that can be refilled with the capsules </a:t>
            </a:r>
          </a:p>
        </p:txBody>
      </p:sp>
      <p:sp>
        <p:nvSpPr>
          <p:cNvPr name="TextBox 12" id="12"/>
          <p:cNvSpPr txBox="true"/>
          <p:nvPr/>
        </p:nvSpPr>
        <p:spPr>
          <a:xfrm rot="0">
            <a:off x="6162280" y="7062703"/>
            <a:ext cx="5963441" cy="1470659"/>
          </a:xfrm>
          <a:prstGeom prst="rect">
            <a:avLst/>
          </a:prstGeom>
        </p:spPr>
        <p:txBody>
          <a:bodyPr anchor="t" rtlCol="false" tIns="0" lIns="0" bIns="0" rIns="0">
            <a:spAutoFit/>
          </a:bodyPr>
          <a:lstStyle/>
          <a:p>
            <a:pPr algn="l" marL="453401" indent="-226701" lvl="1">
              <a:lnSpc>
                <a:spcPts val="2940"/>
              </a:lnSpc>
              <a:buFont typeface="Arial"/>
              <a:buChar char="•"/>
            </a:pPr>
            <a:r>
              <a:rPr lang="en-US" sz="2100">
                <a:solidFill>
                  <a:srgbClr val="0A092B"/>
                </a:solidFill>
                <a:latin typeface="Libre Baskerville"/>
              </a:rPr>
              <a:t>This can product can be very effective and shows great outcomes in reducing the plastic waste.</a:t>
            </a:r>
          </a:p>
          <a:p>
            <a:pPr algn="ctr" marL="0" indent="0" lvl="0">
              <a:lnSpc>
                <a:spcPts val="2940"/>
              </a:lnSpc>
            </a:pPr>
          </a:p>
        </p:txBody>
      </p:sp>
      <p:sp>
        <p:nvSpPr>
          <p:cNvPr name="TextBox 13" id="13"/>
          <p:cNvSpPr txBox="true"/>
          <p:nvPr/>
        </p:nvSpPr>
        <p:spPr>
          <a:xfrm rot="0">
            <a:off x="12243753" y="7062703"/>
            <a:ext cx="5035181" cy="1099184"/>
          </a:xfrm>
          <a:prstGeom prst="rect">
            <a:avLst/>
          </a:prstGeom>
        </p:spPr>
        <p:txBody>
          <a:bodyPr anchor="t" rtlCol="false" tIns="0" lIns="0" bIns="0" rIns="0">
            <a:spAutoFit/>
          </a:bodyPr>
          <a:lstStyle/>
          <a:p>
            <a:pPr algn="l" marL="453401" indent="-226701" lvl="1">
              <a:lnSpc>
                <a:spcPts val="2940"/>
              </a:lnSpc>
              <a:buFont typeface="Arial"/>
              <a:buChar char="•"/>
            </a:pPr>
            <a:r>
              <a:rPr lang="en-US" sz="2100">
                <a:solidFill>
                  <a:srgbClr val="0A092B"/>
                </a:solidFill>
                <a:latin typeface="Libre Baskerville"/>
              </a:rPr>
              <a:t> This product would benefit the user and making them buy it since it enhances their usability</a:t>
            </a:r>
          </a:p>
        </p:txBody>
      </p:sp>
      <p:grpSp>
        <p:nvGrpSpPr>
          <p:cNvPr name="Group 14" id="14"/>
          <p:cNvGrpSpPr/>
          <p:nvPr/>
        </p:nvGrpSpPr>
        <p:grpSpPr>
          <a:xfrm rot="0">
            <a:off x="7813390" y="5596964"/>
            <a:ext cx="2605142" cy="744936"/>
            <a:chOff x="0" y="0"/>
            <a:chExt cx="686128" cy="196197"/>
          </a:xfrm>
        </p:grpSpPr>
        <p:sp>
          <p:nvSpPr>
            <p:cNvPr name="Freeform 15" id="15"/>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16" id="16"/>
            <p:cNvSpPr txBox="true"/>
            <p:nvPr/>
          </p:nvSpPr>
          <p:spPr>
            <a:xfrm>
              <a:off x="0" y="-28575"/>
              <a:ext cx="686128" cy="224772"/>
            </a:xfrm>
            <a:prstGeom prst="rect">
              <a:avLst/>
            </a:prstGeom>
          </p:spPr>
          <p:txBody>
            <a:bodyPr anchor="ctr" rtlCol="false" tIns="50800" lIns="50800" bIns="50800" rIns="50800"/>
            <a:lstStyle/>
            <a:p>
              <a:pPr algn="ctr">
                <a:lnSpc>
                  <a:spcPts val="2652"/>
                </a:lnSpc>
              </a:pPr>
              <a:r>
                <a:rPr lang="en-US" sz="1894" spc="18">
                  <a:solidFill>
                    <a:srgbClr val="0A092B"/>
                  </a:solidFill>
                  <a:latin typeface="Libre Baskerville Bold"/>
                </a:rPr>
                <a:t>EFFECTIVENESS</a:t>
              </a:r>
            </a:p>
            <a:p>
              <a:pPr algn="ctr">
                <a:lnSpc>
                  <a:spcPts val="132"/>
                </a:lnSpc>
              </a:pPr>
            </a:p>
          </p:txBody>
        </p:sp>
      </p:grpSp>
      <p:grpSp>
        <p:nvGrpSpPr>
          <p:cNvPr name="Group 17" id="17"/>
          <p:cNvGrpSpPr/>
          <p:nvPr/>
        </p:nvGrpSpPr>
        <p:grpSpPr>
          <a:xfrm rot="0">
            <a:off x="13458773" y="5596964"/>
            <a:ext cx="2605142" cy="744936"/>
            <a:chOff x="0" y="0"/>
            <a:chExt cx="686128" cy="196197"/>
          </a:xfrm>
        </p:grpSpPr>
        <p:sp>
          <p:nvSpPr>
            <p:cNvPr name="Freeform 18" id="18"/>
            <p:cNvSpPr/>
            <p:nvPr/>
          </p:nvSpPr>
          <p:spPr>
            <a:xfrm flipH="false" flipV="false" rot="0">
              <a:off x="0" y="0"/>
              <a:ext cx="686128" cy="196197"/>
            </a:xfrm>
            <a:custGeom>
              <a:avLst/>
              <a:gdLst/>
              <a:ahLst/>
              <a:cxnLst/>
              <a:rect r="r" b="b" t="t" l="l"/>
              <a:pathLst>
                <a:path h="196197" w="686128">
                  <a:moveTo>
                    <a:pt x="0" y="0"/>
                  </a:moveTo>
                  <a:lnTo>
                    <a:pt x="686128" y="0"/>
                  </a:lnTo>
                  <a:lnTo>
                    <a:pt x="686128" y="196197"/>
                  </a:lnTo>
                  <a:lnTo>
                    <a:pt x="0" y="196197"/>
                  </a:lnTo>
                  <a:close/>
                </a:path>
              </a:pathLst>
            </a:custGeom>
            <a:solidFill>
              <a:srgbClr val="86F9B0"/>
            </a:solidFill>
          </p:spPr>
        </p:sp>
        <p:sp>
          <p:nvSpPr>
            <p:cNvPr name="TextBox 19" id="19"/>
            <p:cNvSpPr txBox="true"/>
            <p:nvPr/>
          </p:nvSpPr>
          <p:spPr>
            <a:xfrm>
              <a:off x="0" y="-57150"/>
              <a:ext cx="686128" cy="253347"/>
            </a:xfrm>
            <a:prstGeom prst="rect">
              <a:avLst/>
            </a:prstGeom>
          </p:spPr>
          <p:txBody>
            <a:bodyPr anchor="ctr" rtlCol="false" tIns="50800" lIns="50800" bIns="50800" rIns="50800"/>
            <a:lstStyle/>
            <a:p>
              <a:pPr algn="ctr">
                <a:lnSpc>
                  <a:spcPts val="3912"/>
                </a:lnSpc>
              </a:pPr>
              <a:r>
                <a:rPr lang="en-US" sz="2794" spc="27">
                  <a:solidFill>
                    <a:srgbClr val="0A092B"/>
                  </a:solidFill>
                  <a:latin typeface="Libre Baskerville Bold"/>
                </a:rPr>
                <a:t>Benefits </a:t>
              </a:r>
            </a:p>
          </p:txBody>
        </p:sp>
      </p:grpSp>
      <p:sp>
        <p:nvSpPr>
          <p:cNvPr name="Freeform 20" id="20"/>
          <p:cNvSpPr/>
          <p:nvPr/>
        </p:nvSpPr>
        <p:spPr>
          <a:xfrm flipH="false" flipV="false" rot="5400000">
            <a:off x="-3529847" y="5354319"/>
            <a:ext cx="5897202" cy="4460429"/>
          </a:xfrm>
          <a:custGeom>
            <a:avLst/>
            <a:gdLst/>
            <a:ahLst/>
            <a:cxnLst/>
            <a:rect r="r" b="b" t="t" l="l"/>
            <a:pathLst>
              <a:path h="4460429" w="5897202">
                <a:moveTo>
                  <a:pt x="0" y="0"/>
                </a:moveTo>
                <a:lnTo>
                  <a:pt x="5897203" y="0"/>
                </a:lnTo>
                <a:lnTo>
                  <a:pt x="5897203" y="4460429"/>
                </a:lnTo>
                <a:lnTo>
                  <a:pt x="0" y="44604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7472182">
            <a:off x="15495852" y="-1088584"/>
            <a:ext cx="5897202" cy="4460429"/>
          </a:xfrm>
          <a:custGeom>
            <a:avLst/>
            <a:gdLst/>
            <a:ahLst/>
            <a:cxnLst/>
            <a:rect r="r" b="b" t="t" l="l"/>
            <a:pathLst>
              <a:path h="4460429" w="5897202">
                <a:moveTo>
                  <a:pt x="0" y="0"/>
                </a:moveTo>
                <a:lnTo>
                  <a:pt x="5897202" y="0"/>
                </a:lnTo>
                <a:lnTo>
                  <a:pt x="5897202" y="4460429"/>
                </a:lnTo>
                <a:lnTo>
                  <a:pt x="0" y="44604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DAGDDb2uDXY</dc:identifier>
  <dcterms:modified xsi:type="dcterms:W3CDTF">2011-08-01T06:04:30Z</dcterms:modified>
  <cp:revision>1</cp:revision>
  <dc:title>Orange and white creative modern marketing plan Presentation</dc:title>
</cp:coreProperties>
</file>

<file path=docProps/thumbnail.jpeg>
</file>